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20"/>
  </p:notesMasterIdLst>
  <p:handoutMasterIdLst>
    <p:handoutMasterId r:id="rId21"/>
  </p:handoutMasterIdLst>
  <p:sldIdLst>
    <p:sldId id="256" r:id="rId2"/>
    <p:sldId id="565" r:id="rId3"/>
    <p:sldId id="505" r:id="rId4"/>
    <p:sldId id="568" r:id="rId5"/>
    <p:sldId id="567" r:id="rId6"/>
    <p:sldId id="579" r:id="rId7"/>
    <p:sldId id="580" r:id="rId8"/>
    <p:sldId id="581" r:id="rId9"/>
    <p:sldId id="588" r:id="rId10"/>
    <p:sldId id="589" r:id="rId11"/>
    <p:sldId id="502" r:id="rId12"/>
    <p:sldId id="528" r:id="rId13"/>
    <p:sldId id="535" r:id="rId14"/>
    <p:sldId id="540" r:id="rId15"/>
    <p:sldId id="526" r:id="rId16"/>
    <p:sldId id="525" r:id="rId17"/>
    <p:sldId id="541" r:id="rId18"/>
    <p:sldId id="543" r:id="rId1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200" i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i="1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i="1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i="1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i="1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3200" i="1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3200" i="1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3200" i="1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3200" i="1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FF"/>
    <a:srgbClr val="00FF00"/>
    <a:srgbClr val="FF9900"/>
    <a:srgbClr val="CC0000"/>
    <a:srgbClr val="FFFFFF"/>
    <a:srgbClr val="000099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65" autoAdjust="0"/>
    <p:restoredTop sz="94660"/>
  </p:normalViewPr>
  <p:slideViewPr>
    <p:cSldViewPr>
      <p:cViewPr>
        <p:scale>
          <a:sx n="75" d="100"/>
          <a:sy n="75" d="100"/>
        </p:scale>
        <p:origin x="-129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i="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07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i="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07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i="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07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i="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>
              <a:defRPr/>
            </a:pPr>
            <a:fld id="{168C405C-A683-42F1-B57C-48BED9A496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7001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9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i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99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i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75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399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399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i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99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i="0"/>
            </a:lvl1pPr>
          </a:lstStyle>
          <a:p>
            <a:pPr>
              <a:defRPr/>
            </a:pPr>
            <a:fld id="{395FF99C-7884-4B69-9FE9-6DCB30F0B7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1222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882B8D3A-65B3-4DAF-8158-94C20336BDEA}" type="slidenum">
              <a:rPr lang="en-US" sz="1200" i="0" smtClean="0"/>
              <a:pPr eaLnBrk="1" hangingPunct="1"/>
              <a:t>1</a:t>
            </a:fld>
            <a:endParaRPr lang="en-US" sz="1200" i="0" smtClean="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1F890C4D-88D1-4B0B-8A55-1259766BF5AA}" type="slidenum">
              <a:rPr lang="en-US" sz="1200" i="0" smtClean="0"/>
              <a:pPr eaLnBrk="1" hangingPunct="1"/>
              <a:t>11</a:t>
            </a:fld>
            <a:endParaRPr lang="en-US" sz="1200" i="0" smtClean="0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7DE8BBFD-6D3F-4C11-AEFD-0087A242C4C1}" type="slidenum">
              <a:rPr lang="en-US" sz="1200" i="0" smtClean="0"/>
              <a:pPr eaLnBrk="1" hangingPunct="1"/>
              <a:t>12</a:t>
            </a:fld>
            <a:endParaRPr lang="en-US" sz="1200" i="0" smtClean="0"/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4189290F-8E68-4EB4-8A09-443438F3E13E}" type="slidenum">
              <a:rPr lang="en-US" sz="1200" i="0" smtClean="0"/>
              <a:pPr eaLnBrk="1" hangingPunct="1"/>
              <a:t>13</a:t>
            </a:fld>
            <a:endParaRPr lang="en-US" sz="1200" i="0" smtClean="0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566CAC34-20E3-4649-A630-AFE15ED67F1E}" type="slidenum">
              <a:rPr lang="en-US" sz="1200" i="0" smtClean="0"/>
              <a:pPr eaLnBrk="1" hangingPunct="1"/>
              <a:t>14</a:t>
            </a:fld>
            <a:endParaRPr lang="en-US" sz="1200" i="0" smtClean="0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0A46A392-C723-45E9-A37A-08A5CF8C0C36}" type="slidenum">
              <a:rPr lang="en-US" sz="1200" i="0" smtClean="0"/>
              <a:pPr eaLnBrk="1" hangingPunct="1"/>
              <a:t>15</a:t>
            </a:fld>
            <a:endParaRPr lang="en-US" sz="1200" i="0" smtClean="0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2C769EDD-22EE-4BDC-AC7D-3729A620BB51}" type="slidenum">
              <a:rPr lang="en-US" sz="1200" i="0" smtClean="0"/>
              <a:pPr eaLnBrk="1" hangingPunct="1"/>
              <a:t>16</a:t>
            </a:fld>
            <a:endParaRPr lang="en-US" sz="1200" i="0" smtClean="0"/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97ED44B1-7CDE-4283-B0B7-A4CDA71C1C9E}" type="slidenum">
              <a:rPr lang="en-US" sz="1200" i="0" smtClean="0"/>
              <a:pPr eaLnBrk="1" hangingPunct="1"/>
              <a:t>17</a:t>
            </a:fld>
            <a:endParaRPr lang="en-US" sz="1200" i="0" smtClean="0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140AB6B3-16E2-472C-85B6-29B0DAE486EF}" type="slidenum">
              <a:rPr lang="en-US" sz="1200" i="0" smtClean="0"/>
              <a:pPr eaLnBrk="1" hangingPunct="1"/>
              <a:t>18</a:t>
            </a:fld>
            <a:endParaRPr lang="en-US" sz="1200" i="0" smtClean="0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A6E9AFA-F8CE-495F-B536-416078066276}" type="slidenum">
              <a:rPr lang="en-US" sz="1200" i="0" smtClean="0"/>
              <a:pPr eaLnBrk="1" hangingPunct="1"/>
              <a:t>2</a:t>
            </a:fld>
            <a:endParaRPr lang="en-US" sz="1200" i="0" smtClean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311A8D3B-212A-44E3-B38D-3524B6E47807}" type="slidenum">
              <a:rPr lang="en-US" sz="1200" i="0" smtClean="0"/>
              <a:pPr eaLnBrk="1" hangingPunct="1"/>
              <a:t>3</a:t>
            </a:fld>
            <a:endParaRPr lang="en-US" sz="1200" i="0" smtClean="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009E2384-CA33-4378-AD0B-46CA225CACD0}" type="slidenum">
              <a:rPr lang="en-US" sz="1200" i="0" smtClean="0"/>
              <a:pPr eaLnBrk="1" hangingPunct="1"/>
              <a:t>4</a:t>
            </a:fld>
            <a:endParaRPr lang="en-US" sz="1200" i="0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3315DE2B-0CC3-4854-8C70-B986FEC3A82B}" type="slidenum">
              <a:rPr lang="en-US" sz="1200" i="0" smtClean="0"/>
              <a:pPr eaLnBrk="1" hangingPunct="1"/>
              <a:t>5</a:t>
            </a:fld>
            <a:endParaRPr lang="en-US" sz="1200" i="0" smtClean="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2A74C8C5-87BF-4F82-9622-FA1E1BE1F4B8}" type="slidenum">
              <a:rPr lang="en-US" sz="1200" i="0" smtClean="0"/>
              <a:pPr eaLnBrk="1" hangingPunct="1"/>
              <a:t>6</a:t>
            </a:fld>
            <a:endParaRPr lang="en-US" sz="1200" i="0" smtClean="0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96329CA0-51FE-486D-A489-558F48976994}" type="slidenum">
              <a:rPr lang="en-US" sz="1200" i="0" smtClean="0"/>
              <a:pPr eaLnBrk="1" hangingPunct="1"/>
              <a:t>7</a:t>
            </a:fld>
            <a:endParaRPr lang="en-US" sz="1200" i="0" smtClean="0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2A117DAE-3661-413B-8104-523E4B24ABF6}" type="slidenum">
              <a:rPr lang="en-US" sz="1200" i="0" smtClean="0"/>
              <a:pPr eaLnBrk="1" hangingPunct="1"/>
              <a:t>8</a:t>
            </a:fld>
            <a:endParaRPr lang="en-US" sz="1200" i="0" smtClean="0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CDD31204-61B2-4634-AD38-6882FEC408A1}" type="slidenum">
              <a:rPr lang="en-US" sz="1200" i="0" smtClean="0"/>
              <a:pPr eaLnBrk="1" hangingPunct="1"/>
              <a:t>9</a:t>
            </a:fld>
            <a:endParaRPr lang="en-US" sz="1200" i="0" smtClean="0"/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E20713-E611-4DA6-A951-4DF47DCFE1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3E92B2-3D31-4E56-A118-C8D85BDCD72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734870-4180-4B87-B2BB-9B763ECD43C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CA80F7-47F0-4FCF-8886-BE9DD450E7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659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DC255E-65CF-433A-AC48-FB663E1DC5A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CAAF11-8CBD-46DF-9D59-F92DD327A84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EDA607-4973-4998-8671-F95A4B43274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1D90CD-09BE-4826-91D9-72C976200E0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6907AB-8685-425D-98F0-892C414092E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679AB4-ADF8-47D6-92DF-C71B131B749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0FDF0A-E937-427B-9B86-601BD96BBE8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7F4FBC-4D7D-4FB2-A9C8-11D52BC66F0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5674E0B7-FA27-456D-B5F8-69B76EFCAEB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8026400" cy="2743200"/>
          </a:xfrm>
        </p:spPr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000000"/>
                </a:solidFill>
                <a:latin typeface="Arial" charset="0"/>
              </a:rPr>
              <a:t>Plant Classification and Nomenclature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Harrington" pitchFamily="82" charset="0"/>
              </a:rPr>
              <a:t> 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Principles of Biological Classification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28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Should be based on a well established hypothesis of relationships (a phylogeny) whenever possible</a:t>
            </a:r>
          </a:p>
          <a:p>
            <a:pPr>
              <a:defRPr/>
            </a:pPr>
            <a:r>
              <a:rPr lang="en-US" sz="28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Ideally only recognizable (morphologically diagnosable) clades are formally named</a:t>
            </a:r>
          </a:p>
          <a:p>
            <a:pPr>
              <a:defRPr/>
            </a:pPr>
            <a:r>
              <a:rPr lang="en-US" sz="28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Ranks should represent more or less equivalent branching points (but this is often ignored)</a:t>
            </a:r>
          </a:p>
          <a:p>
            <a:pPr marL="0" indent="0">
              <a:buFontTx/>
              <a:buNone/>
              <a:defRPr/>
            </a:pPr>
            <a:endParaRPr lang="en-US" sz="2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457200"/>
            <a:ext cx="7772400" cy="909638"/>
          </a:xfrm>
        </p:spPr>
        <p:txBody>
          <a:bodyPr/>
          <a:lstStyle/>
          <a:p>
            <a:pPr eaLnBrk="1" hangingPunct="1"/>
            <a:r>
              <a:rPr lang="en-US" sz="4000" b="1" dirty="0" smtClean="0">
                <a:solidFill>
                  <a:srgbClr val="000000"/>
                </a:solidFill>
                <a:latin typeface="Arial" charset="0"/>
              </a:rPr>
              <a:t>Naming and Nomenclature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8153400" cy="4648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CC0000"/>
              </a:buClr>
              <a:buSzPct val="150000"/>
            </a:pP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Plants did not evolve with a name! </a:t>
            </a:r>
          </a:p>
          <a:p>
            <a:pPr eaLnBrk="1" hangingPunct="1">
              <a:lnSpc>
                <a:spcPct val="80000"/>
              </a:lnSpc>
              <a:buClr>
                <a:srgbClr val="CC0000"/>
              </a:buClr>
              <a:buSzPct val="150000"/>
            </a:pP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However, </a:t>
            </a:r>
            <a:r>
              <a:rPr lang="en-US" sz="2800" b="1" u="sng" dirty="0" smtClean="0">
                <a:solidFill>
                  <a:srgbClr val="000000"/>
                </a:solidFill>
                <a:latin typeface="Arial" charset="0"/>
              </a:rPr>
              <a:t>we</a:t>
            </a: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sz="2800" b="1" u="sng" dirty="0" smtClean="0">
                <a:solidFill>
                  <a:srgbClr val="000000"/>
                </a:solidFill>
                <a:latin typeface="Arial" charset="0"/>
              </a:rPr>
              <a:t>need</a:t>
            </a: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sz="2800" b="1" u="sng" dirty="0" smtClean="0">
                <a:solidFill>
                  <a:srgbClr val="000000"/>
                </a:solidFill>
                <a:latin typeface="Arial" charset="0"/>
              </a:rPr>
              <a:t>names</a:t>
            </a: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 to communicate about the plant</a:t>
            </a:r>
          </a:p>
          <a:p>
            <a:pPr eaLnBrk="1" hangingPunct="1">
              <a:lnSpc>
                <a:spcPct val="80000"/>
              </a:lnSpc>
              <a:buClr>
                <a:srgbClr val="CC0000"/>
              </a:buClr>
              <a:buSzPct val="150000"/>
            </a:pP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Organized system of names enables fitting the plant into an accepted scheme</a:t>
            </a:r>
          </a:p>
          <a:p>
            <a:pPr eaLnBrk="1" hangingPunct="1">
              <a:lnSpc>
                <a:spcPct val="80000"/>
              </a:lnSpc>
              <a:buClr>
                <a:srgbClr val="CC0000"/>
              </a:buClr>
              <a:buSzPct val="150000"/>
            </a:pP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Following formal naming rules = </a:t>
            </a:r>
            <a:r>
              <a:rPr lang="en-US" sz="2800" b="1" u="sng" dirty="0" smtClean="0">
                <a:solidFill>
                  <a:srgbClr val="000000"/>
                </a:solidFill>
                <a:latin typeface="Arial" charset="0"/>
              </a:rPr>
              <a:t>nomenclature</a:t>
            </a:r>
            <a:endParaRPr lang="en-US" sz="2400" b="1" dirty="0" smtClean="0">
              <a:solidFill>
                <a:srgbClr val="000000"/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  <a:buClr>
                <a:srgbClr val="CC0000"/>
              </a:buClr>
              <a:buSzPct val="150000"/>
            </a:pP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The system must allow for changes as new information (and other species) are discovered</a:t>
            </a:r>
          </a:p>
          <a:p>
            <a:pPr eaLnBrk="1" hangingPunct="1">
              <a:lnSpc>
                <a:spcPct val="80000"/>
              </a:lnSpc>
              <a:buClr>
                <a:srgbClr val="CC0000"/>
              </a:buClr>
              <a:buSzPct val="150000"/>
            </a:pP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It is helpful if names are descriptive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7772400" cy="909638"/>
          </a:xfrm>
        </p:spPr>
        <p:txBody>
          <a:bodyPr/>
          <a:lstStyle/>
          <a:p>
            <a:pPr eaLnBrk="1" hangingPunct="1"/>
            <a:r>
              <a:rPr lang="en-US" sz="4000" b="1" dirty="0" smtClean="0">
                <a:solidFill>
                  <a:srgbClr val="000000"/>
                </a:solidFill>
                <a:latin typeface="Arial" charset="0"/>
              </a:rPr>
              <a:t>What about common names?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990600"/>
            <a:ext cx="8001000" cy="54864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Clr>
                <a:srgbClr val="CC0000"/>
              </a:buClr>
              <a:buSzPct val="150000"/>
            </a:pPr>
            <a:r>
              <a:rPr lang="en-US" sz="2800" b="1" u="sng" dirty="0" smtClean="0">
                <a:solidFill>
                  <a:srgbClr val="000000"/>
                </a:solidFill>
                <a:latin typeface="Arial" charset="0"/>
              </a:rPr>
              <a:t>Positives</a:t>
            </a: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:</a:t>
            </a:r>
          </a:p>
          <a:p>
            <a:pPr eaLnBrk="1" hangingPunct="1">
              <a:lnSpc>
                <a:spcPct val="90000"/>
              </a:lnSpc>
              <a:buClr>
                <a:srgbClr val="CC0000"/>
              </a:buClr>
              <a:buSzPct val="150000"/>
              <a:buFontTx/>
              <a:buNone/>
            </a:pP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	- easily recognizable</a:t>
            </a:r>
          </a:p>
          <a:p>
            <a:pPr eaLnBrk="1" hangingPunct="1">
              <a:lnSpc>
                <a:spcPct val="90000"/>
              </a:lnSpc>
              <a:buClr>
                <a:srgbClr val="CC0000"/>
              </a:buClr>
              <a:buSzPct val="150000"/>
              <a:buFontTx/>
              <a:buNone/>
            </a:pP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	- easier to pronounce and spell (!)</a:t>
            </a:r>
          </a:p>
          <a:p>
            <a:pPr eaLnBrk="1" hangingPunct="1">
              <a:lnSpc>
                <a:spcPct val="90000"/>
              </a:lnSpc>
              <a:buClr>
                <a:srgbClr val="CC0000"/>
              </a:buClr>
              <a:buSzPct val="150000"/>
            </a:pPr>
            <a:r>
              <a:rPr lang="en-US" sz="2800" b="1" u="sng" dirty="0" smtClean="0">
                <a:solidFill>
                  <a:srgbClr val="000000"/>
                </a:solidFill>
                <a:latin typeface="Arial" charset="0"/>
              </a:rPr>
              <a:t>Negatives</a:t>
            </a: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:</a:t>
            </a:r>
          </a:p>
          <a:p>
            <a:pPr eaLnBrk="1" hangingPunct="1">
              <a:lnSpc>
                <a:spcPct val="90000"/>
              </a:lnSpc>
              <a:buClr>
                <a:srgbClr val="CC0000"/>
              </a:buClr>
              <a:buSzPct val="150000"/>
              <a:buFontTx/>
              <a:buNone/>
            </a:pP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	- Name varies by language or region</a:t>
            </a:r>
          </a:p>
          <a:p>
            <a:pPr eaLnBrk="1" hangingPunct="1">
              <a:lnSpc>
                <a:spcPct val="90000"/>
              </a:lnSpc>
              <a:buClr>
                <a:srgbClr val="CC0000"/>
              </a:buClr>
              <a:buSzPct val="150000"/>
              <a:buFontTx/>
              <a:buNone/>
            </a:pP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	- Not specific (ironwood, </a:t>
            </a:r>
            <a:r>
              <a:rPr lang="en-US" sz="2800" b="1" dirty="0" err="1" smtClean="0">
                <a:solidFill>
                  <a:srgbClr val="000000"/>
                </a:solidFill>
                <a:latin typeface="Arial" charset="0"/>
              </a:rPr>
              <a:t>bigleaf</a:t>
            </a: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, ivy, etc.)</a:t>
            </a:r>
          </a:p>
          <a:p>
            <a:pPr eaLnBrk="1" hangingPunct="1">
              <a:lnSpc>
                <a:spcPct val="90000"/>
              </a:lnSpc>
              <a:buClr>
                <a:srgbClr val="CC0000"/>
              </a:buClr>
              <a:buSzPct val="150000"/>
              <a:buFontTx/>
              <a:buNone/>
            </a:pP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	- Conveys no evolutionary information</a:t>
            </a:r>
          </a:p>
          <a:p>
            <a:pPr eaLnBrk="1" hangingPunct="1">
              <a:lnSpc>
                <a:spcPct val="90000"/>
              </a:lnSpc>
              <a:buClr>
                <a:srgbClr val="CC0000"/>
              </a:buClr>
              <a:buSzPct val="150000"/>
              <a:buFontTx/>
              <a:buNone/>
            </a:pP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	- Does not include classificatory information</a:t>
            </a:r>
          </a:p>
          <a:p>
            <a:pPr eaLnBrk="1" hangingPunct="1">
              <a:lnSpc>
                <a:spcPct val="90000"/>
              </a:lnSpc>
              <a:buClr>
                <a:srgbClr val="CC0000"/>
              </a:buClr>
              <a:buSzPct val="150000"/>
            </a:pP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Botanists rely on the ‘botanical’ or scientific name for accurate communication about the plant in question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457200"/>
            <a:ext cx="7772400" cy="909638"/>
          </a:xfrm>
        </p:spPr>
        <p:txBody>
          <a:bodyPr/>
          <a:lstStyle/>
          <a:p>
            <a:pPr eaLnBrk="1" hangingPunct="1"/>
            <a:r>
              <a:rPr lang="en-US" sz="4000" b="1" dirty="0" smtClean="0">
                <a:solidFill>
                  <a:srgbClr val="000000"/>
                </a:solidFill>
                <a:latin typeface="Arial" charset="0"/>
              </a:rPr>
              <a:t>Principles of Nomenclature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8153400" cy="4648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CC0000"/>
              </a:buClr>
              <a:buSzPct val="150000"/>
            </a:pPr>
            <a:r>
              <a:rPr lang="en-US" sz="2400" b="1" dirty="0" smtClean="0">
                <a:solidFill>
                  <a:srgbClr val="000000"/>
                </a:solidFill>
                <a:latin typeface="Arial" charset="0"/>
              </a:rPr>
              <a:t>Botanical and zoological classification systems are independent of one another </a:t>
            </a:r>
          </a:p>
          <a:p>
            <a:pPr eaLnBrk="1" hangingPunct="1">
              <a:lnSpc>
                <a:spcPct val="80000"/>
              </a:lnSpc>
              <a:buClr>
                <a:srgbClr val="CC0000"/>
              </a:buClr>
              <a:buSzPct val="150000"/>
            </a:pPr>
            <a:r>
              <a:rPr lang="en-US" sz="2400" b="1" dirty="0" smtClean="0">
                <a:solidFill>
                  <a:srgbClr val="000000"/>
                </a:solidFill>
                <a:latin typeface="Arial" charset="0"/>
              </a:rPr>
              <a:t>Applying names to taxonomic groups is based on a system of </a:t>
            </a:r>
            <a:r>
              <a:rPr lang="en-US" sz="2400" b="1" u="sng" dirty="0" smtClean="0">
                <a:solidFill>
                  <a:srgbClr val="000000"/>
                </a:solidFill>
                <a:latin typeface="Arial" charset="0"/>
              </a:rPr>
              <a:t>nomenclatural types</a:t>
            </a:r>
          </a:p>
          <a:p>
            <a:pPr eaLnBrk="1" hangingPunct="1">
              <a:lnSpc>
                <a:spcPct val="80000"/>
              </a:lnSpc>
              <a:buClr>
                <a:srgbClr val="CC0000"/>
              </a:buClr>
              <a:buSzPct val="150000"/>
            </a:pPr>
            <a:r>
              <a:rPr lang="en-US" sz="2400" b="1" dirty="0" smtClean="0">
                <a:solidFill>
                  <a:srgbClr val="000000"/>
                </a:solidFill>
                <a:latin typeface="Arial" charset="0"/>
              </a:rPr>
              <a:t>Names are based on the </a:t>
            </a:r>
            <a:r>
              <a:rPr lang="en-US" sz="2400" b="1" u="sng" dirty="0" smtClean="0">
                <a:solidFill>
                  <a:srgbClr val="000000"/>
                </a:solidFill>
                <a:latin typeface="Arial" charset="0"/>
              </a:rPr>
              <a:t>priority of publication</a:t>
            </a:r>
            <a:r>
              <a:rPr lang="en-US" sz="2400" b="1" dirty="0" smtClean="0">
                <a:solidFill>
                  <a:srgbClr val="000000"/>
                </a:solidFill>
                <a:latin typeface="Arial" charset="0"/>
              </a:rPr>
              <a:t> – the earliest valid name is the one to use (later names for the same taxon are called </a:t>
            </a:r>
            <a:r>
              <a:rPr lang="en-US" sz="2400" b="1" u="sng" dirty="0" smtClean="0">
                <a:solidFill>
                  <a:srgbClr val="000000"/>
                </a:solidFill>
                <a:latin typeface="Arial" charset="0"/>
              </a:rPr>
              <a:t>synonyms</a:t>
            </a:r>
            <a:r>
              <a:rPr lang="en-US" sz="2400" b="1" dirty="0" smtClean="0">
                <a:solidFill>
                  <a:srgbClr val="000000"/>
                </a:solidFill>
                <a:latin typeface="Arial" charset="0"/>
              </a:rPr>
              <a:t>); </a:t>
            </a:r>
            <a:r>
              <a:rPr lang="en-US" sz="2400" b="1" u="sng" dirty="0" smtClean="0">
                <a:solidFill>
                  <a:srgbClr val="000000"/>
                </a:solidFill>
                <a:latin typeface="Arial" charset="0"/>
              </a:rPr>
              <a:t>starting point for plants is Linnaeus’s </a:t>
            </a:r>
            <a:r>
              <a:rPr lang="en-US" sz="2400" b="1" i="1" u="sng" dirty="0" smtClean="0">
                <a:solidFill>
                  <a:srgbClr val="000000"/>
                </a:solidFill>
                <a:latin typeface="Arial" charset="0"/>
              </a:rPr>
              <a:t>Species </a:t>
            </a:r>
            <a:r>
              <a:rPr lang="en-US" sz="2400" b="1" i="1" u="sng" dirty="0" err="1" smtClean="0">
                <a:solidFill>
                  <a:srgbClr val="000000"/>
                </a:solidFill>
                <a:latin typeface="Arial" charset="0"/>
              </a:rPr>
              <a:t>Plantarum</a:t>
            </a:r>
            <a:r>
              <a:rPr lang="en-US" sz="2400" b="1" u="sng" dirty="0" smtClean="0">
                <a:solidFill>
                  <a:srgbClr val="000000"/>
                </a:solidFill>
                <a:latin typeface="Arial" charset="0"/>
              </a:rPr>
              <a:t> (1753)</a:t>
            </a:r>
          </a:p>
          <a:p>
            <a:pPr eaLnBrk="1" hangingPunct="1">
              <a:lnSpc>
                <a:spcPct val="80000"/>
              </a:lnSpc>
              <a:buClr>
                <a:srgbClr val="CC0000"/>
              </a:buClr>
              <a:buSzPct val="150000"/>
            </a:pPr>
            <a:r>
              <a:rPr lang="en-US" sz="2400" b="1" dirty="0" smtClean="0">
                <a:solidFill>
                  <a:srgbClr val="000000"/>
                </a:solidFill>
                <a:latin typeface="Arial" charset="0"/>
              </a:rPr>
              <a:t>Each taxon can have </a:t>
            </a:r>
            <a:r>
              <a:rPr lang="en-US" sz="2400" b="1" u="sng" dirty="0" smtClean="0">
                <a:solidFill>
                  <a:srgbClr val="000000"/>
                </a:solidFill>
                <a:latin typeface="Arial" charset="0"/>
              </a:rPr>
              <a:t>only one correct name</a:t>
            </a:r>
            <a:endParaRPr lang="en-US" sz="2000" b="1" u="sng" dirty="0" smtClean="0">
              <a:solidFill>
                <a:srgbClr val="000000"/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  <a:buClr>
                <a:srgbClr val="CC0000"/>
              </a:buClr>
              <a:buSzPct val="150000"/>
            </a:pPr>
            <a:r>
              <a:rPr lang="en-US" sz="2400" b="1" u="sng" dirty="0" smtClean="0">
                <a:solidFill>
                  <a:srgbClr val="000000"/>
                </a:solidFill>
                <a:latin typeface="Arial" charset="0"/>
              </a:rPr>
              <a:t>Scientific names are in Latin</a:t>
            </a:r>
            <a:r>
              <a:rPr lang="en-US" sz="2400" b="1" dirty="0" smtClean="0">
                <a:solidFill>
                  <a:srgbClr val="000000"/>
                </a:solidFill>
                <a:latin typeface="Arial" charset="0"/>
              </a:rPr>
              <a:t> or are treated as </a:t>
            </a:r>
            <a:r>
              <a:rPr lang="en-US" sz="2400" b="1" u="sng" dirty="0" smtClean="0">
                <a:solidFill>
                  <a:srgbClr val="000000"/>
                </a:solidFill>
                <a:latin typeface="Arial" charset="0"/>
              </a:rPr>
              <a:t>Latinized</a:t>
            </a:r>
            <a:r>
              <a:rPr lang="en-US" sz="2400" b="1" dirty="0" smtClean="0">
                <a:solidFill>
                  <a:srgbClr val="000000"/>
                </a:solidFill>
                <a:latin typeface="Arial" charset="0"/>
              </a:rPr>
              <a:t> words, regardless of origin</a:t>
            </a:r>
          </a:p>
          <a:p>
            <a:pPr eaLnBrk="1" hangingPunct="1">
              <a:lnSpc>
                <a:spcPct val="80000"/>
              </a:lnSpc>
              <a:buClr>
                <a:srgbClr val="CC0000"/>
              </a:buClr>
              <a:buSzPct val="150000"/>
            </a:pPr>
            <a:r>
              <a:rPr lang="en-US" sz="2400" b="1" dirty="0" smtClean="0">
                <a:solidFill>
                  <a:srgbClr val="000000"/>
                </a:solidFill>
                <a:latin typeface="Arial" charset="0"/>
              </a:rPr>
              <a:t>Rules of nomenclature (ICN) are </a:t>
            </a:r>
            <a:r>
              <a:rPr lang="en-US" sz="2400" b="1" u="sng" dirty="0" smtClean="0">
                <a:solidFill>
                  <a:srgbClr val="000000"/>
                </a:solidFill>
                <a:latin typeface="Arial" charset="0"/>
              </a:rPr>
              <a:t>retroactive</a:t>
            </a:r>
            <a:r>
              <a:rPr lang="en-US" sz="2400" b="1" dirty="0" smtClean="0">
                <a:solidFill>
                  <a:srgbClr val="000000"/>
                </a:solidFill>
                <a:latin typeface="Arial" charset="0"/>
              </a:rPr>
              <a:t> unless expressly limited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304800" y="1676400"/>
            <a:ext cx="8686800" cy="2923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Clr>
                <a:srgbClr val="CC0000"/>
              </a:buClr>
            </a:pPr>
            <a:r>
              <a:rPr lang="en-US" sz="2400" b="1" i="0" dirty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An exception to the rule that there is only ONE legitimate name per taxon:</a:t>
            </a:r>
          </a:p>
          <a:p>
            <a:pPr eaLnBrk="1" hangingPunct="1">
              <a:buClr>
                <a:srgbClr val="CC0000"/>
              </a:buClr>
            </a:pPr>
            <a:endParaRPr lang="en-US" sz="2400" b="1" i="0" dirty="0">
              <a:solidFill>
                <a:srgbClr val="000000"/>
              </a:solidFill>
              <a:latin typeface="Arial" charset="0"/>
              <a:cs typeface="Times New Roman" pitchFamily="18" charset="0"/>
            </a:endParaRPr>
          </a:p>
          <a:p>
            <a:pPr eaLnBrk="1" hangingPunct="1">
              <a:buClr>
                <a:srgbClr val="CC0000"/>
              </a:buClr>
            </a:pPr>
            <a:r>
              <a:rPr lang="en-US" sz="2400" b="1" i="0" dirty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Eight angiosperm families have </a:t>
            </a:r>
            <a:r>
              <a:rPr lang="en-US" sz="2400" b="1" i="0" u="sng" dirty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two</a:t>
            </a:r>
            <a:r>
              <a:rPr lang="en-US" sz="2400" b="1" i="0" dirty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acceptable names: </a:t>
            </a:r>
            <a:r>
              <a:rPr lang="en-US" sz="2000" b="1" i="0" dirty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(</a:t>
            </a:r>
            <a:r>
              <a:rPr lang="en-US" sz="2000" b="1" i="0" dirty="0" err="1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Arecaceae</a:t>
            </a:r>
            <a:r>
              <a:rPr lang="en-US" sz="2000" b="1" i="0" dirty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= </a:t>
            </a:r>
            <a:r>
              <a:rPr lang="en-US" sz="2000" b="1" i="0" dirty="0" err="1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Palmae</a:t>
            </a:r>
            <a:r>
              <a:rPr lang="en-US" sz="2000" b="1" i="0" dirty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; </a:t>
            </a:r>
            <a:r>
              <a:rPr lang="en-US" sz="2000" b="1" i="0" dirty="0" err="1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Apiaceae</a:t>
            </a:r>
            <a:r>
              <a:rPr lang="en-US" sz="2000" b="1" i="0" dirty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= </a:t>
            </a:r>
            <a:r>
              <a:rPr lang="en-US" sz="2000" b="1" i="0" dirty="0" err="1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Umbelliferae</a:t>
            </a:r>
            <a:r>
              <a:rPr lang="en-US" sz="2000" b="1" i="0" dirty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; </a:t>
            </a:r>
            <a:r>
              <a:rPr lang="en-US" sz="2000" b="1" i="0" dirty="0" err="1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Asteraceae</a:t>
            </a:r>
            <a:r>
              <a:rPr lang="en-US" sz="2000" b="1" i="0" dirty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= </a:t>
            </a:r>
            <a:r>
              <a:rPr lang="en-US" sz="2000" b="1" i="0" dirty="0" err="1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Compositae</a:t>
            </a:r>
            <a:r>
              <a:rPr lang="en-US" sz="2000" b="1" i="0" dirty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; </a:t>
            </a:r>
            <a:r>
              <a:rPr lang="en-US" sz="2000" b="1" i="0" dirty="0" err="1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Brassicaceae</a:t>
            </a:r>
            <a:r>
              <a:rPr lang="en-US" sz="2000" b="1" i="0" dirty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= </a:t>
            </a:r>
            <a:r>
              <a:rPr lang="en-US" sz="2000" b="1" i="0" dirty="0" err="1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Cruciferae</a:t>
            </a:r>
            <a:r>
              <a:rPr lang="en-US" sz="2000" b="1" i="0" dirty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; </a:t>
            </a:r>
            <a:r>
              <a:rPr lang="en-US" sz="2000" b="1" i="0" dirty="0" err="1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Clusiaceae</a:t>
            </a:r>
            <a:r>
              <a:rPr lang="en-US" sz="2000" b="1" i="0" dirty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= </a:t>
            </a:r>
            <a:r>
              <a:rPr lang="en-US" sz="2000" b="1" i="0" dirty="0" err="1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Guttiferae</a:t>
            </a:r>
            <a:r>
              <a:rPr lang="en-US" sz="2000" b="1" i="0" dirty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; </a:t>
            </a:r>
            <a:r>
              <a:rPr lang="en-US" sz="2000" b="1" i="0" dirty="0" err="1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Fabaceae</a:t>
            </a:r>
            <a:r>
              <a:rPr lang="en-US" sz="2000" b="1" i="0" dirty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= </a:t>
            </a:r>
            <a:r>
              <a:rPr lang="en-US" sz="2000" b="1" i="0" dirty="0" err="1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Leguminosae</a:t>
            </a:r>
            <a:r>
              <a:rPr lang="en-US" sz="2000" b="1" i="0" dirty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; </a:t>
            </a:r>
            <a:r>
              <a:rPr lang="en-US" sz="2000" b="1" i="0" dirty="0" err="1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Poaceae</a:t>
            </a:r>
            <a:r>
              <a:rPr lang="en-US" sz="2000" b="1" i="0" dirty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= </a:t>
            </a:r>
            <a:r>
              <a:rPr lang="en-US" sz="2000" b="1" i="0" dirty="0" err="1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Gramineae</a:t>
            </a:r>
            <a:r>
              <a:rPr lang="en-US" sz="2000" b="1" i="0" dirty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)</a:t>
            </a:r>
            <a:r>
              <a:rPr lang="en-US" sz="2400" b="1" i="0" dirty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  <a:p>
            <a:pPr eaLnBrk="1" hangingPunct="1"/>
            <a:endParaRPr lang="en-US" sz="2400" b="1" i="0" dirty="0">
              <a:solidFill>
                <a:srgbClr val="000000"/>
              </a:solidFill>
              <a:latin typeface="Arial" charset="0"/>
              <a:cs typeface="Times New Roman" pitchFamily="18" charset="0"/>
            </a:endParaRPr>
          </a:p>
        </p:txBody>
      </p:sp>
      <p:sp>
        <p:nvSpPr>
          <p:cNvPr id="374787" name="Rectangle 3"/>
          <p:cNvSpPr>
            <a:spLocks noChangeArrowheads="1"/>
          </p:cNvSpPr>
          <p:nvPr/>
        </p:nvSpPr>
        <p:spPr bwMode="auto">
          <a:xfrm>
            <a:off x="3044825" y="381000"/>
            <a:ext cx="3054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3600" b="1" i="0" dirty="0">
                <a:solidFill>
                  <a:srgbClr val="000000"/>
                </a:solidFill>
                <a:latin typeface="Arial" charset="0"/>
                <a:cs typeface="Arial" charset="0"/>
              </a:rPr>
              <a:t>Plant Names</a:t>
            </a:r>
            <a:r>
              <a:rPr lang="en-US" sz="3600" b="1" i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701675" y="334963"/>
            <a:ext cx="7772400" cy="909637"/>
          </a:xfrm>
        </p:spPr>
        <p:txBody>
          <a:bodyPr/>
          <a:lstStyle/>
          <a:p>
            <a:pPr eaLnBrk="1" hangingPunct="1"/>
            <a:r>
              <a:rPr lang="en-US" sz="4000" b="1" dirty="0" smtClean="0">
                <a:solidFill>
                  <a:srgbClr val="000000"/>
                </a:solidFill>
                <a:latin typeface="Arial" charset="0"/>
              </a:rPr>
              <a:t>Classification of Black Pepper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1447800"/>
            <a:ext cx="8382000" cy="4592638"/>
          </a:xfrm>
        </p:spPr>
        <p:txBody>
          <a:bodyPr/>
          <a:lstStyle/>
          <a:p>
            <a:pPr eaLnBrk="1" hangingPunct="1">
              <a:buClr>
                <a:srgbClr val="CC0000"/>
              </a:buClr>
              <a:buSzPct val="150000"/>
              <a:buFontTx/>
              <a:buNone/>
            </a:pP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Kingdom </a:t>
            </a:r>
            <a:r>
              <a:rPr lang="en-US" sz="2800" b="1" dirty="0" err="1" smtClean="0">
                <a:solidFill>
                  <a:srgbClr val="000000"/>
                </a:solidFill>
                <a:latin typeface="Arial" charset="0"/>
              </a:rPr>
              <a:t>Viridiplantae</a:t>
            </a: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 (</a:t>
            </a:r>
            <a:r>
              <a:rPr lang="en-US" sz="2800" b="1" dirty="0" err="1" smtClean="0">
                <a:solidFill>
                  <a:srgbClr val="000000"/>
                </a:solidFill>
                <a:latin typeface="Arial" charset="0"/>
              </a:rPr>
              <a:t>Chlorobionta</a:t>
            </a: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) </a:t>
            </a:r>
          </a:p>
          <a:p>
            <a:pPr eaLnBrk="1" hangingPunct="1">
              <a:buClr>
                <a:srgbClr val="CC0000"/>
              </a:buClr>
              <a:buSzPct val="150000"/>
              <a:buFontTx/>
              <a:buNone/>
            </a:pP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  Division/Phylum </a:t>
            </a:r>
            <a:r>
              <a:rPr lang="en-US" sz="2800" b="1" dirty="0" err="1" smtClean="0">
                <a:solidFill>
                  <a:srgbClr val="000000"/>
                </a:solidFill>
                <a:latin typeface="Arial" charset="0"/>
              </a:rPr>
              <a:t>Antho</a:t>
            </a:r>
            <a:r>
              <a:rPr lang="en-US" sz="2800" b="1" u="sng" dirty="0" err="1" smtClean="0">
                <a:solidFill>
                  <a:srgbClr val="000000"/>
                </a:solidFill>
                <a:latin typeface="Arial" charset="0"/>
              </a:rPr>
              <a:t>phyta</a:t>
            </a: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 (</a:t>
            </a:r>
            <a:r>
              <a:rPr lang="en-US" sz="2800" b="1" dirty="0" err="1" smtClean="0">
                <a:solidFill>
                  <a:srgbClr val="000000"/>
                </a:solidFill>
                <a:latin typeface="Arial" charset="0"/>
              </a:rPr>
              <a:t>Embryophyta</a:t>
            </a: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)</a:t>
            </a:r>
          </a:p>
          <a:p>
            <a:pPr eaLnBrk="1" hangingPunct="1">
              <a:buClr>
                <a:srgbClr val="CC0000"/>
              </a:buClr>
              <a:buSzPct val="150000"/>
              <a:buFontTx/>
              <a:buNone/>
            </a:pP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    Class </a:t>
            </a:r>
            <a:r>
              <a:rPr lang="en-US" sz="2800" b="1" dirty="0" err="1" smtClean="0">
                <a:solidFill>
                  <a:srgbClr val="000000"/>
                </a:solidFill>
                <a:latin typeface="Arial" charset="0"/>
              </a:rPr>
              <a:t>Magnoli</a:t>
            </a:r>
            <a:r>
              <a:rPr lang="en-US" sz="2800" b="1" u="sng" dirty="0" err="1" smtClean="0">
                <a:solidFill>
                  <a:srgbClr val="000000"/>
                </a:solidFill>
                <a:latin typeface="Arial" charset="0"/>
              </a:rPr>
              <a:t>opsida</a:t>
            </a:r>
            <a:endParaRPr lang="en-US" sz="2800" b="1" dirty="0" smtClean="0">
              <a:solidFill>
                <a:srgbClr val="000000"/>
              </a:solidFill>
              <a:latin typeface="Arial" charset="0"/>
            </a:endParaRPr>
          </a:p>
          <a:p>
            <a:pPr eaLnBrk="1" hangingPunct="1">
              <a:buClr>
                <a:srgbClr val="CC0000"/>
              </a:buClr>
              <a:buSzPct val="150000"/>
              <a:buFontTx/>
              <a:buNone/>
            </a:pP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      Subclass </a:t>
            </a:r>
            <a:r>
              <a:rPr lang="en-US" sz="2800" b="1" dirty="0" err="1" smtClean="0">
                <a:solidFill>
                  <a:srgbClr val="000000"/>
                </a:solidFill>
                <a:latin typeface="Arial" charset="0"/>
              </a:rPr>
              <a:t>Magnoli</a:t>
            </a:r>
            <a:r>
              <a:rPr lang="en-US" sz="2800" b="1" u="sng" dirty="0" err="1" smtClean="0">
                <a:solidFill>
                  <a:srgbClr val="000000"/>
                </a:solidFill>
                <a:latin typeface="Arial" charset="0"/>
              </a:rPr>
              <a:t>idae</a:t>
            </a: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 (often not used now)</a:t>
            </a:r>
          </a:p>
          <a:p>
            <a:pPr eaLnBrk="1" hangingPunct="1">
              <a:buClr>
                <a:srgbClr val="CC0000"/>
              </a:buClr>
              <a:buSzPct val="150000"/>
              <a:buFontTx/>
              <a:buNone/>
            </a:pP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         Order </a:t>
            </a:r>
            <a:r>
              <a:rPr lang="en-US" sz="2800" b="1" dirty="0" err="1" smtClean="0">
                <a:solidFill>
                  <a:srgbClr val="000000"/>
                </a:solidFill>
                <a:latin typeface="Arial" charset="0"/>
              </a:rPr>
              <a:t>Piper</a:t>
            </a:r>
            <a:r>
              <a:rPr lang="en-US" sz="2800" b="1" u="sng" dirty="0" err="1" smtClean="0">
                <a:solidFill>
                  <a:srgbClr val="000000"/>
                </a:solidFill>
                <a:latin typeface="Arial" charset="0"/>
              </a:rPr>
              <a:t>ales</a:t>
            </a:r>
            <a:endParaRPr lang="en-US" sz="2800" b="1" u="sng" dirty="0" smtClean="0">
              <a:solidFill>
                <a:srgbClr val="000000"/>
              </a:solidFill>
              <a:latin typeface="Arial" charset="0"/>
            </a:endParaRPr>
          </a:p>
          <a:p>
            <a:pPr eaLnBrk="1" hangingPunct="1">
              <a:buClr>
                <a:srgbClr val="CC0000"/>
              </a:buClr>
              <a:buSzPct val="150000"/>
              <a:buFontTx/>
              <a:buNone/>
            </a:pP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            Family </a:t>
            </a:r>
            <a:r>
              <a:rPr lang="en-US" sz="2800" b="1" dirty="0" err="1" smtClean="0">
                <a:solidFill>
                  <a:srgbClr val="000000"/>
                </a:solidFill>
                <a:latin typeface="Arial" charset="0"/>
              </a:rPr>
              <a:t>Piper</a:t>
            </a:r>
            <a:r>
              <a:rPr lang="en-US" sz="2800" b="1" u="sng" dirty="0" err="1" smtClean="0">
                <a:solidFill>
                  <a:srgbClr val="000000"/>
                </a:solidFill>
                <a:latin typeface="Arial" charset="0"/>
              </a:rPr>
              <a:t>aceae</a:t>
            </a:r>
            <a:endParaRPr lang="en-US" sz="2800" b="1" u="sng" dirty="0" smtClean="0">
              <a:solidFill>
                <a:srgbClr val="000000"/>
              </a:solidFill>
              <a:latin typeface="Arial" charset="0"/>
            </a:endParaRPr>
          </a:p>
          <a:p>
            <a:pPr eaLnBrk="1" hangingPunct="1">
              <a:buClr>
                <a:srgbClr val="CC0000"/>
              </a:buClr>
              <a:buSzPct val="150000"/>
              <a:buFontTx/>
              <a:buNone/>
            </a:pP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               Genus </a:t>
            </a:r>
            <a:r>
              <a:rPr lang="en-US" sz="2800" b="1" i="1" dirty="0" smtClean="0">
                <a:solidFill>
                  <a:srgbClr val="000000"/>
                </a:solidFill>
                <a:latin typeface="Arial" charset="0"/>
              </a:rPr>
              <a:t>Piper</a:t>
            </a:r>
          </a:p>
          <a:p>
            <a:pPr eaLnBrk="1" hangingPunct="1">
              <a:buClr>
                <a:srgbClr val="CC0000"/>
              </a:buClr>
              <a:buSzPct val="150000"/>
              <a:buFontTx/>
              <a:buNone/>
            </a:pP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                   Species </a:t>
            </a:r>
            <a:r>
              <a:rPr lang="en-US" sz="2800" b="1" i="1" dirty="0" smtClean="0">
                <a:solidFill>
                  <a:srgbClr val="000000"/>
                </a:solidFill>
                <a:latin typeface="Arial" charset="0"/>
              </a:rPr>
              <a:t>Piper </a:t>
            </a:r>
            <a:r>
              <a:rPr lang="en-US" sz="2800" b="1" i="1" dirty="0" err="1" smtClean="0">
                <a:solidFill>
                  <a:srgbClr val="000000"/>
                </a:solidFill>
                <a:latin typeface="Arial" charset="0"/>
              </a:rPr>
              <a:t>nigrum</a:t>
            </a:r>
            <a:endParaRPr lang="en-US" sz="2800" b="1" i="1" dirty="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990600" y="5943600"/>
            <a:ext cx="7102475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2400" b="1" i="0" dirty="0">
                <a:solidFill>
                  <a:srgbClr val="000000"/>
                </a:solidFill>
                <a:latin typeface="Arial" charset="0"/>
              </a:rPr>
              <a:t>Genus and species names are always italicized.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1143000" y="533400"/>
            <a:ext cx="6638925" cy="650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3600" b="1" dirty="0">
                <a:solidFill>
                  <a:srgbClr val="000000"/>
                </a:solidFill>
                <a:latin typeface="Arial" charset="0"/>
              </a:rPr>
              <a:t>Piper </a:t>
            </a:r>
            <a:r>
              <a:rPr lang="en-US" sz="3600" b="1" dirty="0" err="1">
                <a:solidFill>
                  <a:srgbClr val="000000"/>
                </a:solidFill>
                <a:latin typeface="Arial" charset="0"/>
              </a:rPr>
              <a:t>nigrum</a:t>
            </a:r>
            <a:r>
              <a:rPr lang="en-US" sz="3600" b="1" i="0" dirty="0">
                <a:solidFill>
                  <a:srgbClr val="000000"/>
                </a:solidFill>
                <a:latin typeface="Arial" charset="0"/>
              </a:rPr>
              <a:t> L. = </a:t>
            </a:r>
            <a:r>
              <a:rPr lang="en-US" b="1" i="0" dirty="0">
                <a:solidFill>
                  <a:srgbClr val="000000"/>
                </a:solidFill>
                <a:latin typeface="Arial" charset="0"/>
              </a:rPr>
              <a:t>Black Pepper</a:t>
            </a: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762000" y="1371600"/>
            <a:ext cx="72136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rgbClr val="000000"/>
                </a:solidFill>
                <a:latin typeface="Arial" charset="0"/>
              </a:rPr>
              <a:t>Piper</a:t>
            </a:r>
            <a:r>
              <a:rPr lang="en-US" sz="2800" b="1" dirty="0">
                <a:solidFill>
                  <a:srgbClr val="000000"/>
                </a:solidFill>
                <a:latin typeface="Arial" charset="0"/>
              </a:rPr>
              <a:t> – </a:t>
            </a:r>
            <a:r>
              <a:rPr lang="en-US" sz="2800" b="1" i="0" dirty="0">
                <a:solidFill>
                  <a:srgbClr val="000000"/>
                </a:solidFill>
                <a:latin typeface="Arial" charset="0"/>
              </a:rPr>
              <a:t>Genus name or generic epithet – </a:t>
            </a:r>
          </a:p>
          <a:p>
            <a:pPr algn="ctr"/>
            <a:r>
              <a:rPr lang="en-US" sz="2800" b="1" i="0" dirty="0">
                <a:solidFill>
                  <a:srgbClr val="000000"/>
                </a:solidFill>
                <a:latin typeface="Arial" charset="0"/>
              </a:rPr>
              <a:t>Member of the genus </a:t>
            </a:r>
            <a:r>
              <a:rPr lang="en-US" sz="2800" b="1" dirty="0">
                <a:solidFill>
                  <a:srgbClr val="000000"/>
                </a:solidFill>
                <a:latin typeface="Arial" charset="0"/>
              </a:rPr>
              <a:t>Piper</a:t>
            </a:r>
          </a:p>
        </p:txBody>
      </p:sp>
      <p:sp>
        <p:nvSpPr>
          <p:cNvPr id="327684" name="Rectangle 4"/>
          <p:cNvSpPr>
            <a:spLocks noChangeArrowheads="1"/>
          </p:cNvSpPr>
          <p:nvPr/>
        </p:nvSpPr>
        <p:spPr bwMode="auto">
          <a:xfrm>
            <a:off x="609600" y="2773363"/>
            <a:ext cx="75946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b="1" dirty="0" err="1">
                <a:solidFill>
                  <a:srgbClr val="000000"/>
                </a:solidFill>
                <a:latin typeface="Arial" charset="0"/>
              </a:rPr>
              <a:t>nigrum</a:t>
            </a:r>
            <a:r>
              <a:rPr lang="en-US" sz="2800" b="1" dirty="0">
                <a:solidFill>
                  <a:srgbClr val="000000"/>
                </a:solidFill>
                <a:latin typeface="Arial" charset="0"/>
              </a:rPr>
              <a:t> – </a:t>
            </a:r>
            <a:r>
              <a:rPr lang="en-US" sz="2800" b="1" i="0" dirty="0">
                <a:solidFill>
                  <a:srgbClr val="000000"/>
                </a:solidFill>
                <a:latin typeface="Arial" charset="0"/>
              </a:rPr>
              <a:t>Species epithet – Latin for ‘black’</a:t>
            </a:r>
            <a:endParaRPr lang="en-US" sz="2800" b="1" dirty="0">
              <a:solidFill>
                <a:srgbClr val="000000"/>
              </a:solidFill>
              <a:effectLst>
                <a:outerShdw blurRad="38100" dist="38100" dir="2700000" algn="tl">
                  <a:srgbClr val="808080"/>
                </a:outerShdw>
              </a:effectLst>
              <a:latin typeface="Arial" charset="0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1143000" y="3794125"/>
            <a:ext cx="649287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b="1" i="0" dirty="0">
                <a:solidFill>
                  <a:srgbClr val="000000"/>
                </a:solidFill>
                <a:latin typeface="Arial" charset="0"/>
              </a:rPr>
              <a:t>L. = Linnaeus </a:t>
            </a:r>
            <a:r>
              <a:rPr lang="en-US" sz="2800" b="1" dirty="0">
                <a:solidFill>
                  <a:srgbClr val="000000"/>
                </a:solidFill>
                <a:latin typeface="Arial" charset="0"/>
              </a:rPr>
              <a:t>– </a:t>
            </a:r>
          </a:p>
          <a:p>
            <a:pPr algn="ctr"/>
            <a:r>
              <a:rPr lang="en-US" sz="2800" b="1" i="0" dirty="0">
                <a:solidFill>
                  <a:srgbClr val="000000"/>
                </a:solidFill>
                <a:latin typeface="Arial" charset="0"/>
              </a:rPr>
              <a:t>Author – Person who described plant</a:t>
            </a:r>
          </a:p>
        </p:txBody>
      </p:sp>
      <p:sp>
        <p:nvSpPr>
          <p:cNvPr id="327686" name="Rectangle 6"/>
          <p:cNvSpPr>
            <a:spLocks noChangeArrowheads="1"/>
          </p:cNvSpPr>
          <p:nvPr/>
        </p:nvSpPr>
        <p:spPr bwMode="auto">
          <a:xfrm>
            <a:off x="1219200" y="5430838"/>
            <a:ext cx="6705600" cy="588962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i="0" dirty="0">
                <a:solidFill>
                  <a:srgbClr val="000000"/>
                </a:solidFill>
                <a:latin typeface="Arial" charset="0"/>
              </a:rPr>
              <a:t>Black Pepper </a:t>
            </a:r>
            <a:r>
              <a:rPr lang="en-US" sz="2800" b="1" dirty="0">
                <a:solidFill>
                  <a:srgbClr val="000000"/>
                </a:solidFill>
                <a:latin typeface="Arial" charset="0"/>
              </a:rPr>
              <a:t>– </a:t>
            </a:r>
            <a:r>
              <a:rPr lang="en-US" sz="2800" b="1" i="0" dirty="0">
                <a:solidFill>
                  <a:srgbClr val="000000"/>
                </a:solidFill>
                <a:latin typeface="Arial" charset="0"/>
              </a:rPr>
              <a:t>Common name</a:t>
            </a:r>
            <a:endParaRPr lang="en-US" sz="2800" b="1" i="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457200"/>
            <a:ext cx="7772400" cy="909638"/>
          </a:xfrm>
        </p:spPr>
        <p:txBody>
          <a:bodyPr/>
          <a:lstStyle/>
          <a:p>
            <a:pPr eaLnBrk="1" hangingPunct="1"/>
            <a:r>
              <a:rPr lang="en-US" sz="4000" b="1" dirty="0" smtClean="0">
                <a:solidFill>
                  <a:srgbClr val="000000"/>
                </a:solidFill>
                <a:latin typeface="Arial" charset="0"/>
              </a:rPr>
              <a:t>Naming a New Species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447800"/>
            <a:ext cx="8382000" cy="5029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CC0000"/>
              </a:buClr>
              <a:buSzPct val="150000"/>
              <a:defRPr/>
            </a:pP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These steps must be followed in naming a new species, according to the ICN:</a:t>
            </a:r>
          </a:p>
          <a:p>
            <a:pPr marL="0" indent="0" eaLnBrk="1" hangingPunct="1">
              <a:lnSpc>
                <a:spcPct val="80000"/>
              </a:lnSpc>
              <a:buClr>
                <a:srgbClr val="CC0000"/>
              </a:buClr>
              <a:buSzPct val="150000"/>
              <a:buFontTx/>
              <a:buNone/>
              <a:defRPr/>
            </a:pPr>
            <a:endParaRPr lang="en-US" sz="1800" b="1" dirty="0" smtClean="0">
              <a:solidFill>
                <a:srgbClr val="000000"/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  <a:buClr>
                <a:srgbClr val="CC0000"/>
              </a:buClr>
              <a:buSzPct val="150000"/>
              <a:buFontTx/>
              <a:buNone/>
              <a:defRPr/>
            </a:pP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	1. The name (specific epithet) must be in Latin or Latinized (but Latin diagnoses or descriptions are no longer required)</a:t>
            </a:r>
          </a:p>
          <a:p>
            <a:pPr eaLnBrk="1" hangingPunct="1">
              <a:lnSpc>
                <a:spcPct val="80000"/>
              </a:lnSpc>
              <a:buClr>
                <a:srgbClr val="CC0000"/>
              </a:buClr>
              <a:buSzPct val="150000"/>
              <a:buFontTx/>
              <a:buNone/>
              <a:defRPr/>
            </a:pP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	2.  The rank of the new name must be clearly indicated (in this case, </a:t>
            </a:r>
            <a:r>
              <a:rPr lang="en-US" sz="1800" b="1" i="1" dirty="0" smtClean="0">
                <a:solidFill>
                  <a:srgbClr val="000000"/>
                </a:solidFill>
                <a:latin typeface="Arial" charset="0"/>
              </a:rPr>
              <a:t>species </a:t>
            </a:r>
            <a:r>
              <a:rPr lang="en-US" sz="1800" b="1" i="1" dirty="0" err="1" smtClean="0">
                <a:solidFill>
                  <a:srgbClr val="000000"/>
                </a:solidFill>
                <a:latin typeface="Arial" charset="0"/>
              </a:rPr>
              <a:t>novum</a:t>
            </a: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 or new species)</a:t>
            </a:r>
          </a:p>
          <a:p>
            <a:pPr eaLnBrk="1" hangingPunct="1">
              <a:lnSpc>
                <a:spcPct val="80000"/>
              </a:lnSpc>
              <a:buClr>
                <a:srgbClr val="CC0000"/>
              </a:buClr>
              <a:buSzPct val="150000"/>
              <a:buFontTx/>
              <a:buNone/>
              <a:defRPr/>
            </a:pP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	3.  A type specimen must be designated (including the herbarium where it is deposited)</a:t>
            </a:r>
          </a:p>
          <a:p>
            <a:pPr eaLnBrk="1" hangingPunct="1">
              <a:lnSpc>
                <a:spcPct val="80000"/>
              </a:lnSpc>
              <a:buClr>
                <a:srgbClr val="CC0000"/>
              </a:buClr>
              <a:buSzPct val="150000"/>
              <a:buFontTx/>
              <a:buNone/>
              <a:defRPr/>
            </a:pP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	4.  All of this information and any additional material (e.g., illustrations) must be effectively published (presented in a publication that is widely available to other botanists)</a:t>
            </a:r>
          </a:p>
          <a:p>
            <a:pPr eaLnBrk="1" hangingPunct="1">
              <a:lnSpc>
                <a:spcPct val="80000"/>
              </a:lnSpc>
              <a:buClr>
                <a:srgbClr val="CC0000"/>
              </a:buClr>
              <a:buSzPct val="150000"/>
              <a:buFontTx/>
              <a:buNone/>
              <a:defRPr/>
            </a:pPr>
            <a:endParaRPr lang="en-US" sz="1800" b="1" dirty="0" smtClean="0">
              <a:solidFill>
                <a:srgbClr val="000000"/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  <a:buClr>
                <a:srgbClr val="CC0000"/>
              </a:buClr>
              <a:buSzPct val="150000"/>
              <a:buFontTx/>
              <a:buNone/>
              <a:defRPr/>
            </a:pP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	Following all of these steps results in valid publication of the name.  The process of describing a new species can take a year or more, depending on what studies are needed to justify it as a new species, how long it takes to prepare illustrations and keys, and which journal or book it is published in.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7772400" cy="909638"/>
          </a:xfrm>
        </p:spPr>
        <p:txBody>
          <a:bodyPr/>
          <a:lstStyle/>
          <a:p>
            <a:pPr eaLnBrk="1" hangingPunct="1"/>
            <a:r>
              <a:rPr lang="en-US" sz="4000" b="1" dirty="0" smtClean="0">
                <a:solidFill>
                  <a:srgbClr val="000000"/>
                </a:solidFill>
                <a:latin typeface="Arial" charset="0"/>
              </a:rPr>
              <a:t>Botanical Types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43000"/>
            <a:ext cx="8153400" cy="46482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Clr>
                <a:srgbClr val="CC0000"/>
              </a:buClr>
              <a:buSzPct val="150000"/>
              <a:defRPr/>
            </a:pPr>
            <a:r>
              <a:rPr lang="en-US" sz="2400" b="1" u="sng" dirty="0" err="1" smtClean="0">
                <a:solidFill>
                  <a:srgbClr val="000000"/>
                </a:solidFill>
                <a:latin typeface="Arial" charset="0"/>
              </a:rPr>
              <a:t>Holotype</a:t>
            </a:r>
            <a:r>
              <a:rPr lang="en-US" sz="2400" b="1" dirty="0" smtClean="0">
                <a:solidFill>
                  <a:srgbClr val="000000"/>
                </a:solidFill>
                <a:latin typeface="Arial" charset="0"/>
              </a:rPr>
              <a:t> – The </a:t>
            </a:r>
            <a:r>
              <a:rPr lang="en-US" sz="2400" b="1" u="sng" dirty="0" smtClean="0">
                <a:solidFill>
                  <a:srgbClr val="000000"/>
                </a:solidFill>
                <a:latin typeface="Arial" charset="0"/>
              </a:rPr>
              <a:t>one</a:t>
            </a:r>
            <a:r>
              <a:rPr lang="en-US" sz="2400" b="1" dirty="0" smtClean="0">
                <a:solidFill>
                  <a:srgbClr val="000000"/>
                </a:solidFill>
                <a:latin typeface="Arial" charset="0"/>
              </a:rPr>
              <a:t> specimen (or illustration) 	designated by the author that will serve as the 	nomenclatural type </a:t>
            </a:r>
          </a:p>
          <a:p>
            <a:pPr eaLnBrk="1" hangingPunct="1">
              <a:lnSpc>
                <a:spcPct val="80000"/>
              </a:lnSpc>
              <a:buClr>
                <a:srgbClr val="CC0000"/>
              </a:buClr>
              <a:buSzPct val="150000"/>
              <a:defRPr/>
            </a:pPr>
            <a:r>
              <a:rPr lang="en-US" sz="2400" b="1" u="sng" dirty="0" err="1" smtClean="0">
                <a:solidFill>
                  <a:srgbClr val="000000"/>
                </a:solidFill>
                <a:latin typeface="Arial" charset="0"/>
              </a:rPr>
              <a:t>Isotype</a:t>
            </a:r>
            <a:r>
              <a:rPr lang="en-US" sz="2400" b="1" dirty="0" smtClean="0">
                <a:solidFill>
                  <a:srgbClr val="000000"/>
                </a:solidFill>
                <a:latin typeface="Arial" charset="0"/>
              </a:rPr>
              <a:t> – A duplicate of the </a:t>
            </a:r>
            <a:r>
              <a:rPr lang="en-US" sz="2400" b="1" dirty="0" err="1" smtClean="0">
                <a:solidFill>
                  <a:srgbClr val="000000"/>
                </a:solidFill>
                <a:latin typeface="Arial" charset="0"/>
              </a:rPr>
              <a:t>holotype</a:t>
            </a:r>
            <a:r>
              <a:rPr lang="en-US" sz="2400" b="1" dirty="0" smtClean="0">
                <a:solidFill>
                  <a:srgbClr val="000000"/>
                </a:solidFill>
                <a:latin typeface="Arial" charset="0"/>
              </a:rPr>
              <a:t> (part of the </a:t>
            </a:r>
          </a:p>
          <a:p>
            <a:pPr lvl="1" eaLnBrk="1" hangingPunct="1">
              <a:lnSpc>
                <a:spcPct val="80000"/>
              </a:lnSpc>
              <a:buClr>
                <a:srgbClr val="CC0000"/>
              </a:buClr>
              <a:buSzPct val="150000"/>
              <a:buFontTx/>
              <a:buNone/>
              <a:defRPr/>
            </a:pPr>
            <a:r>
              <a:rPr lang="en-US" sz="2000" b="1" dirty="0" smtClean="0">
                <a:solidFill>
                  <a:srgbClr val="000000"/>
                </a:solidFill>
                <a:latin typeface="Arial" charset="0"/>
              </a:rPr>
              <a:t>		</a:t>
            </a:r>
            <a:r>
              <a:rPr lang="en-US" sz="2400" b="1" dirty="0" smtClean="0">
                <a:solidFill>
                  <a:srgbClr val="000000"/>
                </a:solidFill>
                <a:latin typeface="Arial" charset="0"/>
              </a:rPr>
              <a:t>same gathering); always a specimen</a:t>
            </a:r>
          </a:p>
          <a:p>
            <a:pPr eaLnBrk="1" hangingPunct="1">
              <a:lnSpc>
                <a:spcPct val="80000"/>
              </a:lnSpc>
              <a:buClr>
                <a:srgbClr val="CC0000"/>
              </a:buClr>
              <a:buSzPct val="150000"/>
              <a:defRPr/>
            </a:pPr>
            <a:r>
              <a:rPr lang="en-US" sz="2400" b="1" u="sng" dirty="0" err="1" smtClean="0">
                <a:solidFill>
                  <a:srgbClr val="000000"/>
                </a:solidFill>
                <a:latin typeface="Arial" charset="0"/>
              </a:rPr>
              <a:t>Lectotype</a:t>
            </a:r>
            <a:r>
              <a:rPr lang="en-US" sz="2400" b="1" dirty="0" smtClean="0">
                <a:solidFill>
                  <a:srgbClr val="000000"/>
                </a:solidFill>
                <a:latin typeface="Arial" charset="0"/>
              </a:rPr>
              <a:t> – The specimen designated as the 	nomenclatural type if no </a:t>
            </a:r>
            <a:r>
              <a:rPr lang="en-US" sz="2400" b="1" dirty="0" err="1" smtClean="0">
                <a:solidFill>
                  <a:srgbClr val="000000"/>
                </a:solidFill>
                <a:latin typeface="Arial" charset="0"/>
              </a:rPr>
              <a:t>holotype</a:t>
            </a:r>
            <a:r>
              <a:rPr lang="en-US" sz="2400" b="1" dirty="0" smtClean="0">
                <a:solidFill>
                  <a:srgbClr val="000000"/>
                </a:solidFill>
                <a:latin typeface="Arial" charset="0"/>
              </a:rPr>
              <a:t> is available or 	indicated by the author</a:t>
            </a:r>
          </a:p>
          <a:p>
            <a:pPr eaLnBrk="1" hangingPunct="1">
              <a:lnSpc>
                <a:spcPct val="80000"/>
              </a:lnSpc>
              <a:buClr>
                <a:srgbClr val="CC0000"/>
              </a:buClr>
              <a:buSzPct val="150000"/>
              <a:defRPr/>
            </a:pPr>
            <a:r>
              <a:rPr lang="en-US" sz="2400" b="1" u="sng" dirty="0" err="1" smtClean="0">
                <a:solidFill>
                  <a:srgbClr val="000000"/>
                </a:solidFill>
                <a:latin typeface="Arial" charset="0"/>
              </a:rPr>
              <a:t>Syntype</a:t>
            </a:r>
            <a:r>
              <a:rPr lang="en-US" sz="2400" b="1" dirty="0" smtClean="0">
                <a:solidFill>
                  <a:srgbClr val="000000"/>
                </a:solidFill>
                <a:latin typeface="Arial" charset="0"/>
              </a:rPr>
              <a:t> - Any specimen that is cited in the original </a:t>
            </a:r>
          </a:p>
          <a:p>
            <a:pPr marL="0" indent="0" eaLnBrk="1" hangingPunct="1">
              <a:lnSpc>
                <a:spcPct val="80000"/>
              </a:lnSpc>
              <a:buClr>
                <a:srgbClr val="CC0000"/>
              </a:buClr>
              <a:buSzPct val="150000"/>
              <a:buFontTx/>
              <a:buNone/>
              <a:defRPr/>
            </a:pPr>
            <a:r>
              <a:rPr lang="en-US" sz="2400" b="1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sz="2400" b="1" dirty="0" smtClean="0">
                <a:solidFill>
                  <a:srgbClr val="000000"/>
                </a:solidFill>
                <a:latin typeface="Arial" charset="0"/>
              </a:rPr>
              <a:t>	description when no </a:t>
            </a:r>
            <a:r>
              <a:rPr lang="en-US" sz="2400" b="1" dirty="0" err="1" smtClean="0">
                <a:solidFill>
                  <a:srgbClr val="000000"/>
                </a:solidFill>
                <a:latin typeface="Arial" charset="0"/>
              </a:rPr>
              <a:t>holotype</a:t>
            </a:r>
            <a:r>
              <a:rPr lang="en-US" sz="2400" b="1" dirty="0" smtClean="0">
                <a:solidFill>
                  <a:srgbClr val="000000"/>
                </a:solidFill>
                <a:latin typeface="Arial" charset="0"/>
              </a:rPr>
              <a:t> was designated 	by the author  </a:t>
            </a:r>
          </a:p>
          <a:p>
            <a:pPr eaLnBrk="1" hangingPunct="1">
              <a:lnSpc>
                <a:spcPct val="80000"/>
              </a:lnSpc>
              <a:buClr>
                <a:srgbClr val="CC0000"/>
              </a:buClr>
              <a:buSzPct val="150000"/>
              <a:defRPr/>
            </a:pPr>
            <a:r>
              <a:rPr lang="en-US" sz="2400" b="1" u="sng" dirty="0" err="1" smtClean="0">
                <a:solidFill>
                  <a:srgbClr val="000000"/>
                </a:solidFill>
                <a:latin typeface="Arial" charset="0"/>
              </a:rPr>
              <a:t>Neotype</a:t>
            </a:r>
            <a:r>
              <a:rPr lang="en-US" sz="2400" b="1" dirty="0" smtClean="0">
                <a:solidFill>
                  <a:srgbClr val="000000"/>
                </a:solidFill>
                <a:latin typeface="Arial" charset="0"/>
              </a:rPr>
              <a:t> – A ‘new’ type specimen designated when 	all material for the original type description is 	missing</a:t>
            </a:r>
          </a:p>
          <a:p>
            <a:pPr eaLnBrk="1" hangingPunct="1">
              <a:lnSpc>
                <a:spcPct val="80000"/>
              </a:lnSpc>
              <a:buClr>
                <a:srgbClr val="CC0000"/>
              </a:buClr>
              <a:buSzPct val="150000"/>
              <a:defRPr/>
            </a:pPr>
            <a:endParaRPr lang="en-US" sz="1400" b="1" dirty="0" smtClean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  <a:buClr>
                <a:srgbClr val="CC0000"/>
              </a:buClr>
              <a:buSzPct val="150000"/>
              <a:buFontTx/>
              <a:buNone/>
              <a:defRPr/>
            </a:pPr>
            <a:endParaRPr lang="en-US" sz="1400" b="1" dirty="0" smtClean="0">
              <a:solidFill>
                <a:srgbClr val="FFFF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909638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rgbClr val="000000"/>
                </a:solidFill>
                <a:latin typeface="Arial" charset="0"/>
              </a:rPr>
              <a:t>Elements of Understanding</a:t>
            </a:r>
            <a:br>
              <a:rPr lang="en-US" sz="3200" b="1" dirty="0" smtClean="0">
                <a:solidFill>
                  <a:srgbClr val="000000"/>
                </a:solidFill>
                <a:latin typeface="Arial" charset="0"/>
              </a:rPr>
            </a:br>
            <a:r>
              <a:rPr lang="en-US" sz="3200" b="1" dirty="0" smtClean="0">
                <a:solidFill>
                  <a:srgbClr val="000000"/>
                </a:solidFill>
                <a:latin typeface="Arial" charset="0"/>
              </a:rPr>
              <a:t>Biological Diversity</a:t>
            </a:r>
          </a:p>
        </p:txBody>
      </p:sp>
      <p:sp>
        <p:nvSpPr>
          <p:cNvPr id="3010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676400"/>
            <a:ext cx="8001000" cy="4572000"/>
          </a:xfrm>
        </p:spPr>
        <p:txBody>
          <a:bodyPr/>
          <a:lstStyle/>
          <a:p>
            <a:pPr>
              <a:lnSpc>
                <a:spcPct val="90000"/>
              </a:lnSpc>
              <a:buClr>
                <a:srgbClr val="CC0000"/>
              </a:buClr>
              <a:buSzPct val="150000"/>
              <a:buFontTx/>
              <a:buNone/>
              <a:defRPr/>
            </a:pPr>
            <a:r>
              <a:rPr lang="en-US" sz="2000" b="1" dirty="0" smtClean="0">
                <a:solidFill>
                  <a:srgbClr val="FF00FF"/>
                </a:solidFill>
                <a:latin typeface="Arial" charset="0"/>
              </a:rPr>
              <a:t>Description</a:t>
            </a:r>
            <a:r>
              <a:rPr lang="en-US" sz="2000" b="1" dirty="0" smtClean="0">
                <a:solidFill>
                  <a:srgbClr val="000000"/>
                </a:solidFill>
                <a:latin typeface="Arial" charset="0"/>
              </a:rPr>
              <a:t>:</a:t>
            </a:r>
            <a:r>
              <a:rPr lang="en-US" sz="2000" b="1" dirty="0" smtClean="0">
                <a:solidFill>
                  <a:srgbClr val="FFFFFF"/>
                </a:solidFill>
                <a:latin typeface="Arial" charset="0"/>
              </a:rPr>
              <a:t>  </a:t>
            </a:r>
            <a:r>
              <a:rPr lang="en-US" sz="2000" b="1" dirty="0" smtClean="0">
                <a:solidFill>
                  <a:srgbClr val="000000"/>
                </a:solidFill>
                <a:latin typeface="Arial" charset="0"/>
              </a:rPr>
              <a:t>requires observation and measurement of characters and their states and synthesis of this information</a:t>
            </a:r>
            <a:endParaRPr lang="en-US" sz="2000" b="1" dirty="0">
              <a:solidFill>
                <a:srgbClr val="000000"/>
              </a:solidFill>
              <a:latin typeface="Arial" charset="0"/>
            </a:endParaRPr>
          </a:p>
          <a:p>
            <a:pPr>
              <a:lnSpc>
                <a:spcPct val="90000"/>
              </a:lnSpc>
              <a:buClr>
                <a:srgbClr val="CC0000"/>
              </a:buClr>
              <a:buSzPct val="150000"/>
              <a:buFontTx/>
              <a:buNone/>
              <a:defRPr/>
            </a:pPr>
            <a:endParaRPr lang="en-US" sz="2000" b="1" dirty="0">
              <a:solidFill>
                <a:srgbClr val="FFFFFF"/>
              </a:solidFill>
              <a:latin typeface="Arial" charset="0"/>
            </a:endParaRPr>
          </a:p>
          <a:p>
            <a:pPr>
              <a:lnSpc>
                <a:spcPct val="90000"/>
              </a:lnSpc>
              <a:buClr>
                <a:srgbClr val="CC0000"/>
              </a:buClr>
              <a:buSzPct val="150000"/>
              <a:buFontTx/>
              <a:buNone/>
              <a:defRPr/>
            </a:pPr>
            <a:r>
              <a:rPr lang="en-US" sz="2000" b="1" dirty="0" smtClean="0">
                <a:solidFill>
                  <a:srgbClr val="FF00FF"/>
                </a:solidFill>
                <a:latin typeface="Arial" charset="0"/>
              </a:rPr>
              <a:t>Classification</a:t>
            </a:r>
            <a:r>
              <a:rPr lang="en-US" sz="2000" b="1" dirty="0" smtClean="0">
                <a:solidFill>
                  <a:srgbClr val="000000"/>
                </a:solidFill>
                <a:latin typeface="Arial" charset="0"/>
              </a:rPr>
              <a:t>:</a:t>
            </a:r>
            <a:r>
              <a:rPr lang="en-US" sz="2000" b="1" dirty="0" smtClean="0">
                <a:solidFill>
                  <a:srgbClr val="FFFFFF"/>
                </a:solidFill>
                <a:latin typeface="Arial" charset="0"/>
              </a:rPr>
              <a:t>  </a:t>
            </a:r>
            <a:r>
              <a:rPr lang="en-US" sz="2000" b="1" dirty="0" smtClean="0">
                <a:solidFill>
                  <a:srgbClr val="000000"/>
                </a:solidFill>
                <a:latin typeface="Arial" charset="0"/>
              </a:rPr>
              <a:t>requires hierarchical organization of taxa based on evolutionary relationships </a:t>
            </a:r>
            <a:endParaRPr lang="en-US" sz="2000" b="1" dirty="0">
              <a:solidFill>
                <a:srgbClr val="000000"/>
              </a:solidFill>
              <a:latin typeface="Arial" charset="0"/>
            </a:endParaRPr>
          </a:p>
          <a:p>
            <a:pPr>
              <a:lnSpc>
                <a:spcPct val="90000"/>
              </a:lnSpc>
              <a:buClr>
                <a:srgbClr val="CC0000"/>
              </a:buClr>
              <a:buSzPct val="150000"/>
              <a:buFontTx/>
              <a:buNone/>
              <a:defRPr/>
            </a:pPr>
            <a:endParaRPr lang="en-US" sz="2000" b="1" dirty="0">
              <a:solidFill>
                <a:srgbClr val="FFFFFF"/>
              </a:solidFill>
              <a:latin typeface="Arial" charset="0"/>
            </a:endParaRPr>
          </a:p>
          <a:p>
            <a:pPr>
              <a:lnSpc>
                <a:spcPct val="90000"/>
              </a:lnSpc>
              <a:buClr>
                <a:srgbClr val="CC0000"/>
              </a:buClr>
              <a:buSzPct val="150000"/>
              <a:buFontTx/>
              <a:buNone/>
              <a:defRPr/>
            </a:pPr>
            <a:r>
              <a:rPr lang="en-US" sz="2000" b="1" dirty="0" smtClean="0">
                <a:solidFill>
                  <a:srgbClr val="FF00FF"/>
                </a:solidFill>
                <a:latin typeface="Arial" charset="0"/>
              </a:rPr>
              <a:t>Naming (nomenclature)</a:t>
            </a:r>
            <a:r>
              <a:rPr lang="en-US" sz="2000" b="1" dirty="0" smtClean="0">
                <a:solidFill>
                  <a:srgbClr val="000000"/>
                </a:solidFill>
                <a:latin typeface="Arial" charset="0"/>
              </a:rPr>
              <a:t>:</a:t>
            </a:r>
            <a:r>
              <a:rPr lang="en-US" sz="2000" b="1" dirty="0" smtClean="0">
                <a:solidFill>
                  <a:srgbClr val="FFFFFF"/>
                </a:solidFill>
                <a:latin typeface="Arial" charset="0"/>
              </a:rPr>
              <a:t>  </a:t>
            </a:r>
            <a:r>
              <a:rPr lang="en-US" sz="2000" b="1" dirty="0" smtClean="0">
                <a:solidFill>
                  <a:srgbClr val="000000"/>
                </a:solidFill>
                <a:latin typeface="Arial" charset="0"/>
              </a:rPr>
              <a:t>requires following nomenclatural conventions and enables communication</a:t>
            </a:r>
          </a:p>
          <a:p>
            <a:pPr>
              <a:lnSpc>
                <a:spcPct val="90000"/>
              </a:lnSpc>
              <a:buClr>
                <a:srgbClr val="CC0000"/>
              </a:buClr>
              <a:buSzPct val="150000"/>
              <a:buFontTx/>
              <a:buNone/>
              <a:defRPr/>
            </a:pPr>
            <a:endParaRPr lang="en-US" sz="2000" b="1" dirty="0">
              <a:solidFill>
                <a:srgbClr val="FFFFFF"/>
              </a:solidFill>
              <a:latin typeface="Arial" charset="0"/>
            </a:endParaRPr>
          </a:p>
          <a:p>
            <a:pPr>
              <a:lnSpc>
                <a:spcPct val="90000"/>
              </a:lnSpc>
              <a:buClr>
                <a:srgbClr val="CC0000"/>
              </a:buClr>
              <a:buSzPct val="150000"/>
              <a:buFontTx/>
              <a:buNone/>
              <a:defRPr/>
            </a:pPr>
            <a:r>
              <a:rPr lang="en-US" sz="2000" b="1" dirty="0" smtClean="0">
                <a:solidFill>
                  <a:srgbClr val="FF00FF"/>
                </a:solidFill>
                <a:latin typeface="Arial" charset="0"/>
              </a:rPr>
              <a:t>Identification</a:t>
            </a:r>
            <a:r>
              <a:rPr lang="en-US" sz="2000" b="1" dirty="0" smtClean="0">
                <a:solidFill>
                  <a:srgbClr val="000000"/>
                </a:solidFill>
                <a:latin typeface="Arial" charset="0"/>
              </a:rPr>
              <a:t>:</a:t>
            </a:r>
            <a:r>
              <a:rPr lang="en-US" sz="2000" b="1" dirty="0" smtClean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en-US" sz="2000" b="1" dirty="0" smtClean="0">
                <a:solidFill>
                  <a:srgbClr val="000000"/>
                </a:solidFill>
                <a:latin typeface="Arial" charset="0"/>
              </a:rPr>
              <a:t>requires tools such as keys that are based on previous description, classification, and naming of taxa</a:t>
            </a:r>
            <a:endParaRPr lang="en-US" sz="2000" b="1" dirty="0">
              <a:solidFill>
                <a:srgbClr val="000000"/>
              </a:solidFill>
              <a:latin typeface="Arial" charset="0"/>
            </a:endParaRPr>
          </a:p>
          <a:p>
            <a:pPr algn="ctr">
              <a:lnSpc>
                <a:spcPct val="90000"/>
              </a:lnSpc>
              <a:buClr>
                <a:srgbClr val="CC0000"/>
              </a:buClr>
              <a:buSzPct val="150000"/>
              <a:buFontTx/>
              <a:buNone/>
              <a:defRPr/>
            </a:pP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9096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b="1" dirty="0" smtClean="0">
                <a:solidFill>
                  <a:srgbClr val="000000"/>
                </a:solidFill>
                <a:latin typeface="Arial" charset="0"/>
              </a:rPr>
              <a:t>Elements of Understanding</a:t>
            </a:r>
            <a:br>
              <a:rPr lang="en-US" sz="4000" b="1" dirty="0" smtClean="0">
                <a:solidFill>
                  <a:srgbClr val="000000"/>
                </a:solidFill>
                <a:latin typeface="Arial" charset="0"/>
              </a:rPr>
            </a:br>
            <a:r>
              <a:rPr lang="en-US" sz="4000" b="1" dirty="0" smtClean="0">
                <a:solidFill>
                  <a:srgbClr val="000000"/>
                </a:solidFill>
                <a:latin typeface="Arial" charset="0"/>
              </a:rPr>
              <a:t>Biological Diversity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600200"/>
            <a:ext cx="6324600" cy="8382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Clr>
                <a:srgbClr val="CC0000"/>
              </a:buClr>
              <a:buSzPct val="150000"/>
              <a:buFontTx/>
              <a:buNone/>
            </a:pPr>
            <a:r>
              <a:rPr lang="en-US" sz="4000" b="1" dirty="0" smtClean="0">
                <a:solidFill>
                  <a:srgbClr val="000000"/>
                </a:solidFill>
                <a:latin typeface="Arial" charset="0"/>
              </a:rPr>
              <a:t>Description of Diversity</a:t>
            </a: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457200" y="3429000"/>
            <a:ext cx="8001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rgbClr val="CC0000"/>
              </a:buClr>
              <a:buSzPct val="150000"/>
            </a:pPr>
            <a:r>
              <a:rPr lang="en-US" sz="4000" b="1" i="0" dirty="0">
                <a:solidFill>
                  <a:srgbClr val="000000"/>
                </a:solidFill>
                <a:latin typeface="Arial" charset="0"/>
              </a:rPr>
              <a:t>Classification of Diversity</a:t>
            </a:r>
          </a:p>
        </p:txBody>
      </p:sp>
      <p:sp>
        <p:nvSpPr>
          <p:cNvPr id="304133" name="Rectangle 5"/>
          <p:cNvSpPr>
            <a:spLocks noChangeArrowheads="1"/>
          </p:cNvSpPr>
          <p:nvPr/>
        </p:nvSpPr>
        <p:spPr bwMode="auto">
          <a:xfrm>
            <a:off x="2971800" y="-3124200"/>
            <a:ext cx="8001000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rgbClr val="CC0000"/>
              </a:buClr>
              <a:buSzPct val="150000"/>
              <a:defRPr/>
            </a:pPr>
            <a:endParaRPr lang="en-US" sz="4000" b="1" i="0">
              <a:solidFill>
                <a:srgbClr val="FFFFFF"/>
              </a:solidFill>
              <a:effectLst>
                <a:outerShdw blurRad="38100" dist="38100" dir="2700000" algn="tl">
                  <a:srgbClr val="808080"/>
                </a:outerShdw>
              </a:effectLst>
              <a:latin typeface="Arial" charset="0"/>
            </a:endParaRP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rgbClr val="CC0000"/>
              </a:buClr>
              <a:buSzPct val="150000"/>
              <a:defRPr/>
            </a:pPr>
            <a:r>
              <a:rPr lang="en-US" sz="4000" b="1" i="0">
                <a:solidFill>
                  <a:srgbClr val="FFFFFF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Arial" charset="0"/>
              </a:rPr>
              <a:t>Naming of Diversity</a:t>
            </a:r>
            <a:endParaRPr lang="en-US" sz="4000" b="1" i="0">
              <a:solidFill>
                <a:srgbClr val="FFFF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3429000" y="5638800"/>
            <a:ext cx="54102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rgbClr val="CC0000"/>
              </a:buClr>
              <a:buSzPct val="150000"/>
            </a:pPr>
            <a:r>
              <a:rPr lang="en-US" sz="4000" b="1" i="0" dirty="0">
                <a:solidFill>
                  <a:srgbClr val="000000"/>
                </a:solidFill>
                <a:latin typeface="Arial" charset="0"/>
              </a:rPr>
              <a:t>Naming of Diversity</a:t>
            </a:r>
          </a:p>
        </p:txBody>
      </p:sp>
      <p:sp>
        <p:nvSpPr>
          <p:cNvPr id="5127" name="Line 7"/>
          <p:cNvSpPr>
            <a:spLocks noChangeShapeType="1"/>
          </p:cNvSpPr>
          <p:nvPr/>
        </p:nvSpPr>
        <p:spPr bwMode="auto">
          <a:xfrm>
            <a:off x="1981200" y="2362200"/>
            <a:ext cx="838200" cy="9906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8" name="Line 8"/>
          <p:cNvSpPr>
            <a:spLocks noChangeShapeType="1"/>
          </p:cNvSpPr>
          <p:nvPr/>
        </p:nvSpPr>
        <p:spPr bwMode="auto">
          <a:xfrm>
            <a:off x="3429000" y="4267200"/>
            <a:ext cx="990600" cy="11430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2819400" y="2535238"/>
            <a:ext cx="42116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2400" b="1" i="0" dirty="0">
                <a:solidFill>
                  <a:srgbClr val="000000"/>
                </a:solidFill>
                <a:latin typeface="Arial" charset="0"/>
              </a:rPr>
              <a:t>Observation &amp; Organization</a:t>
            </a: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4191000" y="4440238"/>
            <a:ext cx="4549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2400" b="1" i="0" dirty="0">
                <a:solidFill>
                  <a:srgbClr val="000000"/>
                </a:solidFill>
                <a:latin typeface="Arial" charset="0"/>
              </a:rPr>
              <a:t>Convention &amp; Communication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85763"/>
            <a:ext cx="7772400" cy="681037"/>
          </a:xfrm>
        </p:spPr>
        <p:txBody>
          <a:bodyPr/>
          <a:lstStyle/>
          <a:p>
            <a:r>
              <a:rPr lang="en-US" sz="3600" b="1" dirty="0" smtClean="0">
                <a:solidFill>
                  <a:srgbClr val="000000"/>
                </a:solidFill>
                <a:latin typeface="Arial" charset="0"/>
              </a:rPr>
              <a:t>Description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295400"/>
            <a:ext cx="8001000" cy="5257800"/>
          </a:xfrm>
        </p:spPr>
        <p:txBody>
          <a:bodyPr/>
          <a:lstStyle/>
          <a:p>
            <a:pPr>
              <a:lnSpc>
                <a:spcPct val="90000"/>
              </a:lnSpc>
              <a:buClr>
                <a:srgbClr val="CC0000"/>
              </a:buClr>
              <a:buSzPct val="150000"/>
            </a:pPr>
            <a:r>
              <a:rPr lang="en-US" sz="2400" b="1" dirty="0" smtClean="0">
                <a:solidFill>
                  <a:srgbClr val="000000"/>
                </a:solidFill>
                <a:latin typeface="Arial" charset="0"/>
              </a:rPr>
              <a:t>Provides some basic identifiable set of characteristics to associate with the organism; also basis for characters and character states for phylogenetic analysis. </a:t>
            </a:r>
          </a:p>
          <a:p>
            <a:pPr>
              <a:lnSpc>
                <a:spcPct val="90000"/>
              </a:lnSpc>
              <a:buClr>
                <a:srgbClr val="CC0000"/>
              </a:buClr>
              <a:buSzPct val="150000"/>
            </a:pPr>
            <a:r>
              <a:rPr lang="en-US" sz="2400" b="1" dirty="0" smtClean="0">
                <a:solidFill>
                  <a:srgbClr val="000000"/>
                </a:solidFill>
                <a:latin typeface="Arial" charset="0"/>
              </a:rPr>
              <a:t>Can be as general or as detailed as practicality dictates.</a:t>
            </a:r>
          </a:p>
          <a:p>
            <a:pPr>
              <a:lnSpc>
                <a:spcPct val="90000"/>
              </a:lnSpc>
              <a:buClr>
                <a:srgbClr val="CC0000"/>
              </a:buClr>
              <a:buSzPct val="150000"/>
            </a:pPr>
            <a:r>
              <a:rPr lang="en-US" sz="2400" b="1" dirty="0" smtClean="0">
                <a:solidFill>
                  <a:srgbClr val="000000"/>
                </a:solidFill>
                <a:latin typeface="Arial" charset="0"/>
              </a:rPr>
              <a:t>Needs to contain enough data to provide adequate discrimination between similar organisms.</a:t>
            </a:r>
          </a:p>
          <a:p>
            <a:pPr>
              <a:lnSpc>
                <a:spcPct val="90000"/>
              </a:lnSpc>
              <a:buClr>
                <a:srgbClr val="CC0000"/>
              </a:buClr>
              <a:buSzPct val="150000"/>
            </a:pPr>
            <a:r>
              <a:rPr lang="en-US" sz="2400" b="1" dirty="0" smtClean="0">
                <a:solidFill>
                  <a:srgbClr val="000000"/>
                </a:solidFill>
                <a:latin typeface="Arial" charset="0"/>
              </a:rPr>
              <a:t>Needs terminology.</a:t>
            </a:r>
          </a:p>
          <a:p>
            <a:pPr>
              <a:lnSpc>
                <a:spcPct val="90000"/>
              </a:lnSpc>
              <a:buClr>
                <a:srgbClr val="CC0000"/>
              </a:buClr>
              <a:buSzPct val="150000"/>
            </a:pPr>
            <a:r>
              <a:rPr lang="en-US" sz="2400" b="1" dirty="0" smtClean="0">
                <a:solidFill>
                  <a:srgbClr val="000000"/>
                </a:solidFill>
                <a:latin typeface="Arial" charset="0"/>
              </a:rPr>
              <a:t>Descriptions are linked with a name when there is </a:t>
            </a:r>
            <a:r>
              <a:rPr lang="en-US" sz="2400" b="1" u="sng" dirty="0" smtClean="0">
                <a:solidFill>
                  <a:srgbClr val="000000"/>
                </a:solidFill>
                <a:latin typeface="Arial" charset="0"/>
              </a:rPr>
              <a:t>consistency</a:t>
            </a:r>
            <a:r>
              <a:rPr lang="en-US" sz="2400" b="1" dirty="0" smtClean="0">
                <a:solidFill>
                  <a:srgbClr val="000000"/>
                </a:solidFill>
                <a:latin typeface="Arial" charset="0"/>
              </a:rPr>
              <a:t> in the set of observed characters for a given organism.</a:t>
            </a:r>
          </a:p>
          <a:p>
            <a:pPr>
              <a:lnSpc>
                <a:spcPct val="90000"/>
              </a:lnSpc>
              <a:buClr>
                <a:srgbClr val="CC0000"/>
              </a:buClr>
              <a:buSzPct val="150000"/>
            </a:pPr>
            <a:endParaRPr lang="en-US" sz="2400" b="1" dirty="0" smtClean="0">
              <a:solidFill>
                <a:srgbClr val="FFFFFF"/>
              </a:solidFill>
              <a:latin typeface="Arial" charset="0"/>
            </a:endParaRPr>
          </a:p>
          <a:p>
            <a:pPr>
              <a:lnSpc>
                <a:spcPct val="90000"/>
              </a:lnSpc>
              <a:buClr>
                <a:srgbClr val="CC0000"/>
              </a:buClr>
              <a:buSzPct val="150000"/>
              <a:buFontTx/>
              <a:buNone/>
            </a:pPr>
            <a:endParaRPr lang="en-US" sz="2800" b="1" dirty="0" smtClean="0">
              <a:solidFill>
                <a:srgbClr val="FFFFFF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909638"/>
          </a:xfrm>
        </p:spPr>
        <p:txBody>
          <a:bodyPr/>
          <a:lstStyle/>
          <a:p>
            <a:r>
              <a:rPr lang="en-US" sz="3600" b="1" dirty="0" smtClean="0">
                <a:solidFill>
                  <a:srgbClr val="000000"/>
                </a:solidFill>
                <a:latin typeface="Arial" charset="0"/>
              </a:rPr>
              <a:t>Classification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571500" y="1219200"/>
            <a:ext cx="8001000" cy="5257800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buClr>
                <a:srgbClr val="CC0000"/>
              </a:buClr>
              <a:buSzPct val="150000"/>
            </a:pPr>
            <a:r>
              <a:rPr lang="en-US" sz="2000" b="1" dirty="0" smtClean="0">
                <a:solidFill>
                  <a:srgbClr val="000000"/>
                </a:solidFill>
                <a:latin typeface="Arial" charset="0"/>
              </a:rPr>
              <a:t>A systematic arrangement in groups or categories according to established criteria; biological classification involves the delimitation, ordering and ranking of taxa.</a:t>
            </a:r>
          </a:p>
          <a:p>
            <a:pPr>
              <a:lnSpc>
                <a:spcPct val="80000"/>
              </a:lnSpc>
              <a:buClr>
                <a:srgbClr val="CC0000"/>
              </a:buClr>
              <a:buSzPct val="150000"/>
            </a:pPr>
            <a:endParaRPr lang="en-US" sz="2000" b="1" dirty="0" smtClean="0">
              <a:solidFill>
                <a:srgbClr val="000000"/>
              </a:solidFill>
              <a:latin typeface="Arial" charset="0"/>
            </a:endParaRPr>
          </a:p>
          <a:p>
            <a:pPr>
              <a:lnSpc>
                <a:spcPct val="80000"/>
              </a:lnSpc>
              <a:buClr>
                <a:srgbClr val="CC0000"/>
              </a:buClr>
              <a:buSzPct val="150000"/>
            </a:pPr>
            <a:r>
              <a:rPr lang="en-US" sz="2000" b="1" dirty="0" smtClean="0">
                <a:solidFill>
                  <a:srgbClr val="000000"/>
                </a:solidFill>
                <a:latin typeface="Arial" charset="0"/>
              </a:rPr>
              <a:t>Classification provides ORDER to the group of entities. </a:t>
            </a:r>
          </a:p>
          <a:p>
            <a:pPr>
              <a:lnSpc>
                <a:spcPct val="80000"/>
              </a:lnSpc>
              <a:buClr>
                <a:srgbClr val="CC0000"/>
              </a:buClr>
              <a:buSzPct val="150000"/>
              <a:buFontTx/>
              <a:buNone/>
            </a:pPr>
            <a:endParaRPr lang="en-US" sz="2000" b="1" dirty="0" smtClean="0">
              <a:solidFill>
                <a:srgbClr val="000000"/>
              </a:solidFill>
              <a:latin typeface="Arial" charset="0"/>
            </a:endParaRPr>
          </a:p>
          <a:p>
            <a:pPr>
              <a:lnSpc>
                <a:spcPct val="80000"/>
              </a:lnSpc>
              <a:buClr>
                <a:srgbClr val="CC0000"/>
              </a:buClr>
              <a:buSzPct val="150000"/>
            </a:pPr>
            <a:r>
              <a:rPr lang="en-US" sz="2000" b="1" dirty="0" smtClean="0">
                <a:solidFill>
                  <a:srgbClr val="000000"/>
                </a:solidFill>
                <a:latin typeface="Arial" charset="0"/>
              </a:rPr>
              <a:t>Relies on </a:t>
            </a:r>
            <a:r>
              <a:rPr lang="en-US" sz="2000" b="1" u="sng" dirty="0" smtClean="0">
                <a:solidFill>
                  <a:srgbClr val="000000"/>
                </a:solidFill>
                <a:latin typeface="Arial" charset="0"/>
              </a:rPr>
              <a:t>observations</a:t>
            </a:r>
            <a:r>
              <a:rPr lang="en-US" sz="2000" b="1" dirty="0" smtClean="0">
                <a:solidFill>
                  <a:srgbClr val="000000"/>
                </a:solidFill>
                <a:latin typeface="Arial" charset="0"/>
              </a:rPr>
              <a:t>, many definable and comparable </a:t>
            </a:r>
            <a:r>
              <a:rPr lang="en-US" sz="2000" b="1" u="sng" dirty="0" smtClean="0">
                <a:solidFill>
                  <a:srgbClr val="000000"/>
                </a:solidFill>
                <a:latin typeface="Arial" charset="0"/>
              </a:rPr>
              <a:t>characters</a:t>
            </a:r>
            <a:r>
              <a:rPr lang="en-US" sz="2000" b="1" dirty="0" smtClean="0">
                <a:solidFill>
                  <a:srgbClr val="000000"/>
                </a:solidFill>
                <a:latin typeface="Arial" charset="0"/>
              </a:rPr>
              <a:t>, and an ability to </a:t>
            </a:r>
            <a:r>
              <a:rPr lang="en-US" sz="2000" b="1" u="sng" dirty="0" smtClean="0">
                <a:solidFill>
                  <a:srgbClr val="000000"/>
                </a:solidFill>
                <a:latin typeface="Arial" charset="0"/>
              </a:rPr>
              <a:t>discern</a:t>
            </a:r>
            <a:r>
              <a:rPr lang="en-US" sz="2000" b="1" dirty="0" smtClean="0">
                <a:solidFill>
                  <a:srgbClr val="000000"/>
                </a:solidFill>
                <a:latin typeface="Arial" charset="0"/>
              </a:rPr>
              <a:t> them.</a:t>
            </a:r>
          </a:p>
          <a:p>
            <a:pPr>
              <a:lnSpc>
                <a:spcPct val="80000"/>
              </a:lnSpc>
              <a:buClr>
                <a:srgbClr val="CC0000"/>
              </a:buClr>
              <a:buSzPct val="150000"/>
            </a:pPr>
            <a:endParaRPr lang="en-US" sz="2000" b="1" dirty="0" smtClean="0">
              <a:solidFill>
                <a:srgbClr val="000000"/>
              </a:solidFill>
              <a:latin typeface="Arial" charset="0"/>
            </a:endParaRPr>
          </a:p>
          <a:p>
            <a:pPr>
              <a:lnSpc>
                <a:spcPct val="80000"/>
              </a:lnSpc>
              <a:buClr>
                <a:srgbClr val="CC0000"/>
              </a:buClr>
              <a:buSzPct val="150000"/>
            </a:pPr>
            <a:r>
              <a:rPr lang="en-US" sz="2000" b="1" dirty="0" smtClean="0">
                <a:solidFill>
                  <a:srgbClr val="000000"/>
                </a:solidFill>
                <a:latin typeface="Arial" charset="0"/>
              </a:rPr>
              <a:t>Completely effective classifications can be </a:t>
            </a:r>
            <a:r>
              <a:rPr lang="en-US" sz="2000" b="1" u="sng" dirty="0" smtClean="0">
                <a:solidFill>
                  <a:srgbClr val="000000"/>
                </a:solidFill>
                <a:latin typeface="Arial" charset="0"/>
              </a:rPr>
              <a:t>artificial</a:t>
            </a:r>
            <a:r>
              <a:rPr lang="en-US" sz="2000" b="1" dirty="0" smtClean="0">
                <a:solidFill>
                  <a:srgbClr val="000000"/>
                </a:solidFill>
                <a:latin typeface="Arial" charset="0"/>
              </a:rPr>
              <a:t>, that is, not necessarily reflecting evolutionary relationships:  i.e.,  trees vs. shrubs vs. herbs. </a:t>
            </a:r>
          </a:p>
          <a:p>
            <a:pPr>
              <a:lnSpc>
                <a:spcPct val="80000"/>
              </a:lnSpc>
              <a:buClr>
                <a:srgbClr val="CC0000"/>
              </a:buClr>
              <a:buSzPct val="150000"/>
            </a:pPr>
            <a:endParaRPr lang="en-US" sz="2000" b="1" dirty="0" smtClean="0">
              <a:solidFill>
                <a:srgbClr val="000000"/>
              </a:solidFill>
              <a:latin typeface="Arial" charset="0"/>
            </a:endParaRPr>
          </a:p>
          <a:p>
            <a:pPr>
              <a:lnSpc>
                <a:spcPct val="80000"/>
              </a:lnSpc>
              <a:buClr>
                <a:srgbClr val="CC0000"/>
              </a:buClr>
              <a:buSzPct val="150000"/>
            </a:pPr>
            <a:r>
              <a:rPr lang="en-US" sz="2000" b="1" dirty="0" smtClean="0">
                <a:solidFill>
                  <a:srgbClr val="000000"/>
                </a:solidFill>
                <a:latin typeface="Arial" charset="0"/>
              </a:rPr>
              <a:t>But </a:t>
            </a:r>
            <a:r>
              <a:rPr lang="en-US" sz="2000" b="1" u="sng" dirty="0" smtClean="0">
                <a:solidFill>
                  <a:srgbClr val="000000"/>
                </a:solidFill>
                <a:latin typeface="Arial" charset="0"/>
              </a:rPr>
              <a:t>modern classifications are based on evolutionary history </a:t>
            </a:r>
            <a:r>
              <a:rPr lang="en-US" sz="2000" b="1" dirty="0" smtClean="0">
                <a:solidFill>
                  <a:srgbClr val="000000"/>
                </a:solidFill>
                <a:latin typeface="Arial" charset="0"/>
              </a:rPr>
              <a:t>(phylogeny) because this provides predictive power and synthesis of many types of data is possible.</a:t>
            </a:r>
          </a:p>
          <a:p>
            <a:pPr>
              <a:lnSpc>
                <a:spcPct val="80000"/>
              </a:lnSpc>
              <a:buClr>
                <a:srgbClr val="CC0000"/>
              </a:buClr>
              <a:buSzPct val="150000"/>
            </a:pPr>
            <a:endParaRPr lang="en-US" sz="2000" b="1" dirty="0" smtClean="0">
              <a:solidFill>
                <a:srgbClr val="000000"/>
              </a:solidFill>
              <a:latin typeface="Arial" charset="0"/>
            </a:endParaRPr>
          </a:p>
          <a:p>
            <a:pPr>
              <a:lnSpc>
                <a:spcPct val="80000"/>
              </a:lnSpc>
              <a:buClr>
                <a:srgbClr val="CC0000"/>
              </a:buClr>
              <a:buSzPct val="150000"/>
            </a:pPr>
            <a:r>
              <a:rPr lang="en-US" sz="2000" b="1" dirty="0" smtClean="0">
                <a:solidFill>
                  <a:srgbClr val="000000"/>
                </a:solidFill>
                <a:latin typeface="Arial" charset="0"/>
              </a:rPr>
              <a:t>Biological classifications are hierarchical (= </a:t>
            </a:r>
            <a:r>
              <a:rPr lang="en-US" sz="2000" b="1" u="sng" dirty="0" smtClean="0">
                <a:solidFill>
                  <a:srgbClr val="000000"/>
                </a:solidFill>
                <a:latin typeface="Arial" charset="0"/>
              </a:rPr>
              <a:t>information storage system</a:t>
            </a:r>
            <a:r>
              <a:rPr lang="en-US" sz="2000" b="1" dirty="0" smtClean="0">
                <a:solidFill>
                  <a:srgbClr val="000000"/>
                </a:solidFill>
                <a:latin typeface="Arial" charset="0"/>
              </a:rPr>
              <a:t>).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>
                <a:solidFill>
                  <a:srgbClr val="000000"/>
                </a:solidFill>
                <a:latin typeface="Arial" charset="0"/>
              </a:rPr>
              <a:t>Artificial taxonomy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0000"/>
                </a:solidFill>
                <a:latin typeface="Arial" charset="0"/>
              </a:rPr>
              <a:t>These classifications are based on use or similarity of shape.</a:t>
            </a:r>
          </a:p>
          <a:p>
            <a:r>
              <a:rPr lang="en-US" b="1" dirty="0" smtClean="0">
                <a:solidFill>
                  <a:srgbClr val="000000"/>
                </a:solidFill>
                <a:latin typeface="Arial" charset="0"/>
              </a:rPr>
              <a:t>Generally based on one or few “characters”.</a:t>
            </a:r>
          </a:p>
          <a:p>
            <a:r>
              <a:rPr lang="en-US" b="1" dirty="0" smtClean="0">
                <a:solidFill>
                  <a:srgbClr val="000000"/>
                </a:solidFill>
                <a:latin typeface="Arial" charset="0"/>
              </a:rPr>
              <a:t>Single character taxonomy may work in these situations, but…</a:t>
            </a: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srgbClr val="000000"/>
                </a:solidFill>
                <a:latin typeface="Arial" charset="0"/>
              </a:rPr>
              <a:t>Single character taxonomy is bad taxonomy for biological systems.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909638"/>
          </a:xfrm>
        </p:spPr>
        <p:txBody>
          <a:bodyPr/>
          <a:lstStyle/>
          <a:p>
            <a:r>
              <a:rPr lang="en-US" sz="4000" b="1" dirty="0" smtClean="0">
                <a:solidFill>
                  <a:srgbClr val="000000"/>
                </a:solidFill>
                <a:latin typeface="Arial" charset="0"/>
              </a:rPr>
              <a:t>What makes a good classification?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219200"/>
            <a:ext cx="8458200" cy="502920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Clr>
                <a:srgbClr val="CC0000"/>
              </a:buClr>
              <a:buSzPct val="150000"/>
              <a:buFontTx/>
              <a:buNone/>
            </a:pPr>
            <a:endParaRPr lang="en-US" sz="2800" b="1" dirty="0" smtClean="0">
              <a:solidFill>
                <a:srgbClr val="66FF33"/>
              </a:solidFill>
              <a:latin typeface="Arial" charset="0"/>
            </a:endParaRPr>
          </a:p>
          <a:p>
            <a:pPr>
              <a:lnSpc>
                <a:spcPct val="90000"/>
              </a:lnSpc>
              <a:buClr>
                <a:srgbClr val="CC0000"/>
              </a:buClr>
              <a:buSzPct val="150000"/>
              <a:buFontTx/>
              <a:buNone/>
            </a:pPr>
            <a:r>
              <a:rPr lang="en-US" sz="2800" b="1" dirty="0" smtClean="0">
                <a:solidFill>
                  <a:srgbClr val="FFFFFF"/>
                </a:solidFill>
                <a:latin typeface="Arial" charset="0"/>
              </a:rPr>
              <a:t>	</a:t>
            </a: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- Groups recognized according to </a:t>
            </a:r>
            <a:r>
              <a:rPr lang="en-US" sz="2800" b="1" u="sng" dirty="0" smtClean="0">
                <a:solidFill>
                  <a:srgbClr val="000000"/>
                </a:solidFill>
                <a:latin typeface="Arial" charset="0"/>
              </a:rPr>
              <a:t>overall similarity within groups</a:t>
            </a: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 (as seen by multiple characters) and </a:t>
            </a:r>
            <a:r>
              <a:rPr lang="en-US" sz="2800" b="1" u="sng" dirty="0" smtClean="0">
                <a:solidFill>
                  <a:srgbClr val="000000"/>
                </a:solidFill>
                <a:latin typeface="Arial" charset="0"/>
              </a:rPr>
              <a:t>discontinuities between groups</a:t>
            </a: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 and </a:t>
            </a:r>
            <a:r>
              <a:rPr lang="en-US" sz="2800" b="1" u="sng" dirty="0" smtClean="0">
                <a:solidFill>
                  <a:srgbClr val="000000"/>
                </a:solidFill>
                <a:latin typeface="Arial" charset="0"/>
              </a:rPr>
              <a:t>relatedness</a:t>
            </a: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 (evolutionary history).</a:t>
            </a:r>
          </a:p>
          <a:p>
            <a:pPr>
              <a:lnSpc>
                <a:spcPct val="90000"/>
              </a:lnSpc>
              <a:buClr>
                <a:srgbClr val="CC0000"/>
              </a:buClr>
              <a:buSzPct val="150000"/>
              <a:buFontTx/>
              <a:buNone/>
            </a:pPr>
            <a:endParaRPr lang="en-US" sz="2800" b="1" dirty="0" smtClean="0">
              <a:solidFill>
                <a:srgbClr val="000000"/>
              </a:solidFill>
              <a:latin typeface="Arial" charset="0"/>
            </a:endParaRPr>
          </a:p>
          <a:p>
            <a:pPr>
              <a:lnSpc>
                <a:spcPct val="90000"/>
              </a:lnSpc>
              <a:buClr>
                <a:srgbClr val="CC0000"/>
              </a:buClr>
              <a:buSzPct val="150000"/>
              <a:buFontTx/>
              <a:buNone/>
            </a:pP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	- The classification has </a:t>
            </a:r>
            <a:r>
              <a:rPr lang="en-US" sz="2800" b="1" u="sng" dirty="0" smtClean="0">
                <a:solidFill>
                  <a:srgbClr val="000000"/>
                </a:solidFill>
                <a:latin typeface="Arial" charset="0"/>
              </a:rPr>
              <a:t>predictive value </a:t>
            </a: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– Characteristics of other related organisms can be predicted by the classification because of the evolutionary perspective.</a:t>
            </a:r>
          </a:p>
          <a:p>
            <a:pPr>
              <a:lnSpc>
                <a:spcPct val="90000"/>
              </a:lnSpc>
              <a:buClr>
                <a:srgbClr val="CC0000"/>
              </a:buClr>
              <a:buSzPct val="150000"/>
              <a:buFontTx/>
              <a:buNone/>
            </a:pPr>
            <a:endParaRPr lang="en-US" sz="2800" b="1" dirty="0" smtClean="0">
              <a:solidFill>
                <a:srgbClr val="000000"/>
              </a:solidFill>
              <a:latin typeface="Arial" charset="0"/>
            </a:endParaRPr>
          </a:p>
          <a:p>
            <a:pPr>
              <a:lnSpc>
                <a:spcPct val="90000"/>
              </a:lnSpc>
              <a:buClr>
                <a:srgbClr val="CC0000"/>
              </a:buClr>
              <a:buSzPct val="150000"/>
              <a:buFontTx/>
              <a:buNone/>
            </a:pP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	- The classification is </a:t>
            </a:r>
            <a:r>
              <a:rPr lang="en-US" sz="2800" b="1" u="sng" dirty="0" smtClean="0">
                <a:solidFill>
                  <a:srgbClr val="000000"/>
                </a:solidFill>
                <a:latin typeface="Arial" charset="0"/>
              </a:rPr>
              <a:t>practical</a:t>
            </a: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 and </a:t>
            </a:r>
            <a:r>
              <a:rPr lang="en-US" sz="2800" b="1" u="sng" dirty="0" smtClean="0">
                <a:solidFill>
                  <a:srgbClr val="000000"/>
                </a:solidFill>
                <a:latin typeface="Arial" charset="0"/>
              </a:rPr>
              <a:t>useful</a:t>
            </a: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 sz="3600" b="1" smtClean="0">
                <a:solidFill>
                  <a:schemeClr val="tx1"/>
                </a:solidFill>
                <a:latin typeface="Arial" charset="0"/>
              </a:rPr>
              <a:t>Hierarchical (nested) categories and phylogeny</a:t>
            </a:r>
          </a:p>
        </p:txBody>
      </p:sp>
      <p:sp>
        <p:nvSpPr>
          <p:cNvPr id="21507" name="Line 3"/>
          <p:cNvSpPr>
            <a:spLocks noChangeShapeType="1"/>
          </p:cNvSpPr>
          <p:nvPr/>
        </p:nvSpPr>
        <p:spPr bwMode="auto">
          <a:xfrm flipV="1">
            <a:off x="3616325" y="5029200"/>
            <a:ext cx="0" cy="1371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08" name="Line 4"/>
          <p:cNvSpPr>
            <a:spLocks noChangeShapeType="1"/>
          </p:cNvSpPr>
          <p:nvPr/>
        </p:nvSpPr>
        <p:spPr bwMode="auto">
          <a:xfrm flipH="1" flipV="1">
            <a:off x="1939925" y="5105400"/>
            <a:ext cx="167640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09" name="Line 5"/>
          <p:cNvSpPr>
            <a:spLocks noChangeShapeType="1"/>
          </p:cNvSpPr>
          <p:nvPr/>
        </p:nvSpPr>
        <p:spPr bwMode="auto">
          <a:xfrm flipH="1" flipV="1">
            <a:off x="1787525" y="2362200"/>
            <a:ext cx="1828800" cy="2667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0" name="Line 6"/>
          <p:cNvSpPr>
            <a:spLocks noChangeShapeType="1"/>
          </p:cNvSpPr>
          <p:nvPr/>
        </p:nvSpPr>
        <p:spPr bwMode="auto">
          <a:xfrm flipV="1">
            <a:off x="2397125" y="2133600"/>
            <a:ext cx="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1" name="Line 7"/>
          <p:cNvSpPr>
            <a:spLocks noChangeShapeType="1"/>
          </p:cNvSpPr>
          <p:nvPr/>
        </p:nvSpPr>
        <p:spPr bwMode="auto">
          <a:xfrm flipH="1" flipV="1">
            <a:off x="1330325" y="3124200"/>
            <a:ext cx="990600" cy="76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2" name="Line 8"/>
          <p:cNvSpPr>
            <a:spLocks noChangeShapeType="1"/>
          </p:cNvSpPr>
          <p:nvPr/>
        </p:nvSpPr>
        <p:spPr bwMode="auto">
          <a:xfrm flipH="1">
            <a:off x="1482725" y="2667000"/>
            <a:ext cx="533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3" name="Line 9"/>
          <p:cNvSpPr>
            <a:spLocks noChangeShapeType="1"/>
          </p:cNvSpPr>
          <p:nvPr/>
        </p:nvSpPr>
        <p:spPr bwMode="auto">
          <a:xfrm flipH="1" flipV="1">
            <a:off x="2092325" y="2133600"/>
            <a:ext cx="30480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1514" name="Group 10"/>
          <p:cNvGrpSpPr>
            <a:grpSpLocks/>
          </p:cNvGrpSpPr>
          <p:nvPr/>
        </p:nvGrpSpPr>
        <p:grpSpPr bwMode="auto">
          <a:xfrm>
            <a:off x="3159125" y="1447800"/>
            <a:ext cx="5029200" cy="3581400"/>
            <a:chOff x="1728" y="912"/>
            <a:chExt cx="3168" cy="2256"/>
          </a:xfrm>
        </p:grpSpPr>
        <p:sp>
          <p:nvSpPr>
            <p:cNvPr id="21538" name="Line 11"/>
            <p:cNvSpPr>
              <a:spLocks noChangeShapeType="1"/>
            </p:cNvSpPr>
            <p:nvPr/>
          </p:nvSpPr>
          <p:spPr bwMode="auto">
            <a:xfrm flipV="1">
              <a:off x="2016" y="1392"/>
              <a:ext cx="2064" cy="177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39" name="Line 12"/>
            <p:cNvSpPr>
              <a:spLocks noChangeShapeType="1"/>
            </p:cNvSpPr>
            <p:nvPr/>
          </p:nvSpPr>
          <p:spPr bwMode="auto">
            <a:xfrm flipH="1" flipV="1">
              <a:off x="2304" y="1248"/>
              <a:ext cx="432" cy="12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40" name="Line 13"/>
            <p:cNvSpPr>
              <a:spLocks noChangeShapeType="1"/>
            </p:cNvSpPr>
            <p:nvPr/>
          </p:nvSpPr>
          <p:spPr bwMode="auto">
            <a:xfrm flipV="1">
              <a:off x="2496" y="1056"/>
              <a:ext cx="240" cy="72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41" name="Line 14"/>
            <p:cNvSpPr>
              <a:spLocks noChangeShapeType="1"/>
            </p:cNvSpPr>
            <p:nvPr/>
          </p:nvSpPr>
          <p:spPr bwMode="auto">
            <a:xfrm flipH="1" flipV="1">
              <a:off x="1824" y="1344"/>
              <a:ext cx="624" cy="38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42" name="Line 15"/>
            <p:cNvSpPr>
              <a:spLocks noChangeShapeType="1"/>
            </p:cNvSpPr>
            <p:nvPr/>
          </p:nvSpPr>
          <p:spPr bwMode="auto">
            <a:xfrm flipV="1">
              <a:off x="3696" y="1680"/>
              <a:ext cx="1200" cy="4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43" name="Line 16"/>
            <p:cNvSpPr>
              <a:spLocks noChangeShapeType="1"/>
            </p:cNvSpPr>
            <p:nvPr/>
          </p:nvSpPr>
          <p:spPr bwMode="auto">
            <a:xfrm flipH="1">
              <a:off x="1728" y="1488"/>
              <a:ext cx="33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44" name="Line 17"/>
            <p:cNvSpPr>
              <a:spLocks noChangeShapeType="1"/>
            </p:cNvSpPr>
            <p:nvPr/>
          </p:nvSpPr>
          <p:spPr bwMode="auto">
            <a:xfrm flipH="1" flipV="1">
              <a:off x="3408" y="1104"/>
              <a:ext cx="480" cy="4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45" name="Line 18"/>
            <p:cNvSpPr>
              <a:spLocks noChangeShapeType="1"/>
            </p:cNvSpPr>
            <p:nvPr/>
          </p:nvSpPr>
          <p:spPr bwMode="auto">
            <a:xfrm flipV="1">
              <a:off x="3600" y="912"/>
              <a:ext cx="0" cy="38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515" name="Arc 19"/>
          <p:cNvSpPr>
            <a:spLocks/>
          </p:cNvSpPr>
          <p:nvPr/>
        </p:nvSpPr>
        <p:spPr bwMode="auto">
          <a:xfrm rot="3749583" flipV="1">
            <a:off x="4247356" y="3304382"/>
            <a:ext cx="966787" cy="1295400"/>
          </a:xfrm>
          <a:custGeom>
            <a:avLst/>
            <a:gdLst>
              <a:gd name="T0" fmla="*/ 0 w 30438"/>
              <a:gd name="T1" fmla="*/ 10484284 h 21600"/>
              <a:gd name="T2" fmla="*/ 30707573 w 30438"/>
              <a:gd name="T3" fmla="*/ 45051853 h 21600"/>
              <a:gd name="T4" fmla="*/ 10931954 w 30438"/>
              <a:gd name="T5" fmla="*/ 7768801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0438" h="21600" fill="none" extrusionOk="0">
                <a:moveTo>
                  <a:pt x="-1" y="2914"/>
                </a:moveTo>
                <a:cubicBezTo>
                  <a:pt x="3292" y="1005"/>
                  <a:pt x="7030" y="0"/>
                  <a:pt x="10836" y="0"/>
                </a:cubicBezTo>
                <a:cubicBezTo>
                  <a:pt x="19252" y="0"/>
                  <a:pt x="26902" y="4888"/>
                  <a:pt x="30437" y="12526"/>
                </a:cubicBezTo>
              </a:path>
              <a:path w="30438" h="21600" stroke="0" extrusionOk="0">
                <a:moveTo>
                  <a:pt x="-1" y="2914"/>
                </a:moveTo>
                <a:cubicBezTo>
                  <a:pt x="3292" y="1005"/>
                  <a:pt x="7030" y="0"/>
                  <a:pt x="10836" y="0"/>
                </a:cubicBezTo>
                <a:cubicBezTo>
                  <a:pt x="19252" y="0"/>
                  <a:pt x="26902" y="4888"/>
                  <a:pt x="30437" y="12526"/>
                </a:cubicBezTo>
                <a:lnTo>
                  <a:pt x="10836" y="21600"/>
                </a:lnTo>
                <a:lnTo>
                  <a:pt x="-1" y="2914"/>
                </a:lnTo>
                <a:close/>
              </a:path>
            </a:pathLst>
          </a:custGeom>
          <a:noFill/>
          <a:ln w="28575">
            <a:solidFill>
              <a:srgbClr val="66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16" name="Arc 20"/>
          <p:cNvSpPr>
            <a:spLocks/>
          </p:cNvSpPr>
          <p:nvPr/>
        </p:nvSpPr>
        <p:spPr bwMode="auto">
          <a:xfrm rot="1706183" flipV="1">
            <a:off x="3159125" y="5029200"/>
            <a:ext cx="1173163" cy="1295400"/>
          </a:xfrm>
          <a:custGeom>
            <a:avLst/>
            <a:gdLst>
              <a:gd name="T0" fmla="*/ 0 w 19561"/>
              <a:gd name="T1" fmla="*/ 0 h 21600"/>
              <a:gd name="T2" fmla="*/ 70359973 w 19561"/>
              <a:gd name="T3" fmla="*/ 44742516 h 21600"/>
              <a:gd name="T4" fmla="*/ 0 w 19561"/>
              <a:gd name="T5" fmla="*/ 7768801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9561" h="21600" fill="none" extrusionOk="0">
                <a:moveTo>
                  <a:pt x="0" y="0"/>
                </a:moveTo>
                <a:cubicBezTo>
                  <a:pt x="8381" y="0"/>
                  <a:pt x="16006" y="4849"/>
                  <a:pt x="19561" y="12439"/>
                </a:cubicBezTo>
              </a:path>
              <a:path w="19561" h="21600" stroke="0" extrusionOk="0">
                <a:moveTo>
                  <a:pt x="0" y="0"/>
                </a:moveTo>
                <a:cubicBezTo>
                  <a:pt x="8381" y="0"/>
                  <a:pt x="16006" y="4849"/>
                  <a:pt x="19561" y="12439"/>
                </a:cubicBez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285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17" name="Arc 21"/>
          <p:cNvSpPr>
            <a:spLocks/>
          </p:cNvSpPr>
          <p:nvPr/>
        </p:nvSpPr>
        <p:spPr bwMode="auto">
          <a:xfrm rot="1706183" flipV="1">
            <a:off x="3357563" y="4343400"/>
            <a:ext cx="1173162" cy="1295400"/>
          </a:xfrm>
          <a:custGeom>
            <a:avLst/>
            <a:gdLst>
              <a:gd name="T0" fmla="*/ 0 w 19561"/>
              <a:gd name="T1" fmla="*/ 0 h 21600"/>
              <a:gd name="T2" fmla="*/ 70359853 w 19561"/>
              <a:gd name="T3" fmla="*/ 44742516 h 21600"/>
              <a:gd name="T4" fmla="*/ 0 w 19561"/>
              <a:gd name="T5" fmla="*/ 7768801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9561" h="21600" fill="none" extrusionOk="0">
                <a:moveTo>
                  <a:pt x="0" y="0"/>
                </a:moveTo>
                <a:cubicBezTo>
                  <a:pt x="8381" y="0"/>
                  <a:pt x="16006" y="4849"/>
                  <a:pt x="19561" y="12439"/>
                </a:cubicBezTo>
              </a:path>
              <a:path w="19561" h="21600" stroke="0" extrusionOk="0">
                <a:moveTo>
                  <a:pt x="0" y="0"/>
                </a:moveTo>
                <a:cubicBezTo>
                  <a:pt x="8381" y="0"/>
                  <a:pt x="16006" y="4849"/>
                  <a:pt x="19561" y="12439"/>
                </a:cubicBez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28575">
            <a:solidFill>
              <a:srgbClr val="CC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18" name="Arc 22"/>
          <p:cNvSpPr>
            <a:spLocks/>
          </p:cNvSpPr>
          <p:nvPr/>
        </p:nvSpPr>
        <p:spPr bwMode="auto">
          <a:xfrm rot="179398" flipV="1">
            <a:off x="2776538" y="3419475"/>
            <a:ext cx="763587" cy="1295400"/>
          </a:xfrm>
          <a:custGeom>
            <a:avLst/>
            <a:gdLst>
              <a:gd name="T0" fmla="*/ 336765 w 19561"/>
              <a:gd name="T1" fmla="*/ 0 h 21599"/>
              <a:gd name="T2" fmla="*/ 29807531 w 19561"/>
              <a:gd name="T3" fmla="*/ 44743088 h 21599"/>
              <a:gd name="T4" fmla="*/ 0 w 19561"/>
              <a:gd name="T5" fmla="*/ 77691614 h 2159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9561" h="21599" fill="none" extrusionOk="0">
                <a:moveTo>
                  <a:pt x="220" y="0"/>
                </a:moveTo>
                <a:cubicBezTo>
                  <a:pt x="8522" y="85"/>
                  <a:pt x="16040" y="4920"/>
                  <a:pt x="19561" y="12438"/>
                </a:cubicBezTo>
              </a:path>
              <a:path w="19561" h="21599" stroke="0" extrusionOk="0">
                <a:moveTo>
                  <a:pt x="220" y="0"/>
                </a:moveTo>
                <a:cubicBezTo>
                  <a:pt x="8522" y="85"/>
                  <a:pt x="16040" y="4920"/>
                  <a:pt x="19561" y="12438"/>
                </a:cubicBezTo>
                <a:lnTo>
                  <a:pt x="0" y="21599"/>
                </a:lnTo>
                <a:lnTo>
                  <a:pt x="220" y="0"/>
                </a:lnTo>
                <a:close/>
              </a:path>
            </a:pathLst>
          </a:custGeom>
          <a:noFill/>
          <a:ln w="28575">
            <a:solidFill>
              <a:srgbClr val="66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19" name="Arc 23"/>
          <p:cNvSpPr>
            <a:spLocks/>
          </p:cNvSpPr>
          <p:nvPr/>
        </p:nvSpPr>
        <p:spPr bwMode="auto">
          <a:xfrm rot="3749583" flipV="1">
            <a:off x="7209631" y="1816894"/>
            <a:ext cx="966788" cy="1295400"/>
          </a:xfrm>
          <a:custGeom>
            <a:avLst/>
            <a:gdLst>
              <a:gd name="T0" fmla="*/ 0 w 30438"/>
              <a:gd name="T1" fmla="*/ 10484284 h 21600"/>
              <a:gd name="T2" fmla="*/ 30707636 w 30438"/>
              <a:gd name="T3" fmla="*/ 45051853 h 21600"/>
              <a:gd name="T4" fmla="*/ 10931997 w 30438"/>
              <a:gd name="T5" fmla="*/ 7768801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0438" h="21600" fill="none" extrusionOk="0">
                <a:moveTo>
                  <a:pt x="-1" y="2914"/>
                </a:moveTo>
                <a:cubicBezTo>
                  <a:pt x="3292" y="1005"/>
                  <a:pt x="7030" y="0"/>
                  <a:pt x="10836" y="0"/>
                </a:cubicBezTo>
                <a:cubicBezTo>
                  <a:pt x="19252" y="0"/>
                  <a:pt x="26902" y="4888"/>
                  <a:pt x="30437" y="12526"/>
                </a:cubicBezTo>
              </a:path>
              <a:path w="30438" h="21600" stroke="0" extrusionOk="0">
                <a:moveTo>
                  <a:pt x="-1" y="2914"/>
                </a:moveTo>
                <a:cubicBezTo>
                  <a:pt x="3292" y="1005"/>
                  <a:pt x="7030" y="0"/>
                  <a:pt x="10836" y="0"/>
                </a:cubicBezTo>
                <a:cubicBezTo>
                  <a:pt x="19252" y="0"/>
                  <a:pt x="26902" y="4888"/>
                  <a:pt x="30437" y="12526"/>
                </a:cubicBezTo>
                <a:lnTo>
                  <a:pt x="10836" y="21600"/>
                </a:lnTo>
                <a:lnTo>
                  <a:pt x="-1" y="2914"/>
                </a:lnTo>
                <a:close/>
              </a:path>
            </a:pathLst>
          </a:custGeom>
          <a:noFill/>
          <a:ln w="28575">
            <a:solidFill>
              <a:srgbClr val="33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20" name="Arc 24"/>
          <p:cNvSpPr>
            <a:spLocks/>
          </p:cNvSpPr>
          <p:nvPr/>
        </p:nvSpPr>
        <p:spPr bwMode="auto">
          <a:xfrm rot="3749583" flipV="1">
            <a:off x="6066631" y="1969294"/>
            <a:ext cx="966788" cy="1295400"/>
          </a:xfrm>
          <a:custGeom>
            <a:avLst/>
            <a:gdLst>
              <a:gd name="T0" fmla="*/ 0 w 30438"/>
              <a:gd name="T1" fmla="*/ 10484284 h 21600"/>
              <a:gd name="T2" fmla="*/ 30707636 w 30438"/>
              <a:gd name="T3" fmla="*/ 45051853 h 21600"/>
              <a:gd name="T4" fmla="*/ 10931997 w 30438"/>
              <a:gd name="T5" fmla="*/ 7768801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0438" h="21600" fill="none" extrusionOk="0">
                <a:moveTo>
                  <a:pt x="-1" y="2914"/>
                </a:moveTo>
                <a:cubicBezTo>
                  <a:pt x="3292" y="1005"/>
                  <a:pt x="7030" y="0"/>
                  <a:pt x="10836" y="0"/>
                </a:cubicBezTo>
                <a:cubicBezTo>
                  <a:pt x="19252" y="0"/>
                  <a:pt x="26902" y="4888"/>
                  <a:pt x="30437" y="12526"/>
                </a:cubicBezTo>
              </a:path>
              <a:path w="30438" h="21600" stroke="0" extrusionOk="0">
                <a:moveTo>
                  <a:pt x="-1" y="2914"/>
                </a:moveTo>
                <a:cubicBezTo>
                  <a:pt x="3292" y="1005"/>
                  <a:pt x="7030" y="0"/>
                  <a:pt x="10836" y="0"/>
                </a:cubicBezTo>
                <a:cubicBezTo>
                  <a:pt x="19252" y="0"/>
                  <a:pt x="26902" y="4888"/>
                  <a:pt x="30437" y="12526"/>
                </a:cubicBezTo>
                <a:lnTo>
                  <a:pt x="10836" y="21600"/>
                </a:lnTo>
                <a:lnTo>
                  <a:pt x="-1" y="2914"/>
                </a:lnTo>
                <a:close/>
              </a:path>
            </a:pathLst>
          </a:custGeom>
          <a:noFill/>
          <a:ln w="28575">
            <a:solidFill>
              <a:srgbClr val="FF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21" name="Arc 25"/>
          <p:cNvSpPr>
            <a:spLocks/>
          </p:cNvSpPr>
          <p:nvPr/>
        </p:nvSpPr>
        <p:spPr bwMode="auto">
          <a:xfrm rot="179398" flipV="1">
            <a:off x="5673725" y="1066800"/>
            <a:ext cx="763588" cy="1295400"/>
          </a:xfrm>
          <a:custGeom>
            <a:avLst/>
            <a:gdLst>
              <a:gd name="T0" fmla="*/ 336766 w 19561"/>
              <a:gd name="T1" fmla="*/ 0 h 21599"/>
              <a:gd name="T2" fmla="*/ 29807609 w 19561"/>
              <a:gd name="T3" fmla="*/ 44743088 h 21599"/>
              <a:gd name="T4" fmla="*/ 0 w 19561"/>
              <a:gd name="T5" fmla="*/ 77691614 h 2159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9561" h="21599" fill="none" extrusionOk="0">
                <a:moveTo>
                  <a:pt x="220" y="0"/>
                </a:moveTo>
                <a:cubicBezTo>
                  <a:pt x="8522" y="85"/>
                  <a:pt x="16040" y="4920"/>
                  <a:pt x="19561" y="12438"/>
                </a:cubicBezTo>
              </a:path>
              <a:path w="19561" h="21599" stroke="0" extrusionOk="0">
                <a:moveTo>
                  <a:pt x="220" y="0"/>
                </a:moveTo>
                <a:cubicBezTo>
                  <a:pt x="8522" y="85"/>
                  <a:pt x="16040" y="4920"/>
                  <a:pt x="19561" y="12438"/>
                </a:cubicBezTo>
                <a:lnTo>
                  <a:pt x="0" y="21599"/>
                </a:lnTo>
                <a:lnTo>
                  <a:pt x="220" y="0"/>
                </a:lnTo>
                <a:close/>
              </a:path>
            </a:pathLst>
          </a:custGeom>
          <a:noFill/>
          <a:ln w="28575">
            <a:solidFill>
              <a:srgbClr val="33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22" name="Arc 26"/>
          <p:cNvSpPr>
            <a:spLocks/>
          </p:cNvSpPr>
          <p:nvPr/>
        </p:nvSpPr>
        <p:spPr bwMode="auto">
          <a:xfrm rot="179398" flipV="1">
            <a:off x="4073525" y="2057400"/>
            <a:ext cx="763588" cy="1295400"/>
          </a:xfrm>
          <a:custGeom>
            <a:avLst/>
            <a:gdLst>
              <a:gd name="T0" fmla="*/ 336766 w 19561"/>
              <a:gd name="T1" fmla="*/ 0 h 21599"/>
              <a:gd name="T2" fmla="*/ 29807609 w 19561"/>
              <a:gd name="T3" fmla="*/ 44743088 h 21599"/>
              <a:gd name="T4" fmla="*/ 0 w 19561"/>
              <a:gd name="T5" fmla="*/ 77691614 h 2159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9561" h="21599" fill="none" extrusionOk="0">
                <a:moveTo>
                  <a:pt x="220" y="0"/>
                </a:moveTo>
                <a:cubicBezTo>
                  <a:pt x="8522" y="85"/>
                  <a:pt x="16040" y="4920"/>
                  <a:pt x="19561" y="12438"/>
                </a:cubicBezTo>
              </a:path>
              <a:path w="19561" h="21599" stroke="0" extrusionOk="0">
                <a:moveTo>
                  <a:pt x="220" y="0"/>
                </a:moveTo>
                <a:cubicBezTo>
                  <a:pt x="8522" y="85"/>
                  <a:pt x="16040" y="4920"/>
                  <a:pt x="19561" y="12438"/>
                </a:cubicBezTo>
                <a:lnTo>
                  <a:pt x="0" y="21599"/>
                </a:lnTo>
                <a:lnTo>
                  <a:pt x="220" y="0"/>
                </a:lnTo>
                <a:close/>
              </a:path>
            </a:pathLst>
          </a:custGeom>
          <a:noFill/>
          <a:ln w="28575">
            <a:solidFill>
              <a:srgbClr val="FF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23" name="Text Box 27"/>
          <p:cNvSpPr txBox="1">
            <a:spLocks noChangeArrowheads="1"/>
          </p:cNvSpPr>
          <p:nvPr/>
        </p:nvSpPr>
        <p:spPr bwMode="auto">
          <a:xfrm>
            <a:off x="4400550" y="5751513"/>
            <a:ext cx="1136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1800" i="0">
                <a:solidFill>
                  <a:schemeClr val="accent2"/>
                </a:solidFill>
                <a:latin typeface="Arial" charset="0"/>
              </a:rPr>
              <a:t>PHYLUM</a:t>
            </a:r>
          </a:p>
        </p:txBody>
      </p:sp>
      <p:sp>
        <p:nvSpPr>
          <p:cNvPr id="21524" name="Text Box 28"/>
          <p:cNvSpPr txBox="1">
            <a:spLocks noChangeArrowheads="1"/>
          </p:cNvSpPr>
          <p:nvPr/>
        </p:nvSpPr>
        <p:spPr bwMode="auto">
          <a:xfrm>
            <a:off x="4359275" y="4800600"/>
            <a:ext cx="933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1800" i="0">
                <a:solidFill>
                  <a:srgbClr val="CC3300"/>
                </a:solidFill>
                <a:latin typeface="Arial" charset="0"/>
              </a:rPr>
              <a:t>CLASS</a:t>
            </a:r>
          </a:p>
        </p:txBody>
      </p:sp>
      <p:sp>
        <p:nvSpPr>
          <p:cNvPr id="21525" name="Text Box 29"/>
          <p:cNvSpPr txBox="1">
            <a:spLocks noChangeArrowheads="1"/>
          </p:cNvSpPr>
          <p:nvPr/>
        </p:nvSpPr>
        <p:spPr bwMode="auto">
          <a:xfrm>
            <a:off x="5045075" y="4075113"/>
            <a:ext cx="1009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1800" i="0">
                <a:solidFill>
                  <a:srgbClr val="660066"/>
                </a:solidFill>
                <a:latin typeface="Arial" charset="0"/>
              </a:rPr>
              <a:t>ORDER</a:t>
            </a:r>
          </a:p>
        </p:txBody>
      </p:sp>
      <p:sp>
        <p:nvSpPr>
          <p:cNvPr id="21526" name="Text Box 30"/>
          <p:cNvSpPr txBox="1">
            <a:spLocks noChangeArrowheads="1"/>
          </p:cNvSpPr>
          <p:nvPr/>
        </p:nvSpPr>
        <p:spPr bwMode="auto">
          <a:xfrm>
            <a:off x="6235700" y="3008313"/>
            <a:ext cx="1009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1800" i="0">
                <a:solidFill>
                  <a:srgbClr val="FF66FF"/>
                </a:solidFill>
                <a:latin typeface="Arial" charset="0"/>
              </a:rPr>
              <a:t>FAMILY</a:t>
            </a:r>
          </a:p>
        </p:txBody>
      </p:sp>
      <p:sp>
        <p:nvSpPr>
          <p:cNvPr id="21527" name="Text Box 31"/>
          <p:cNvSpPr txBox="1">
            <a:spLocks noChangeArrowheads="1"/>
          </p:cNvSpPr>
          <p:nvPr/>
        </p:nvSpPr>
        <p:spPr bwMode="auto">
          <a:xfrm>
            <a:off x="7842250" y="2779713"/>
            <a:ext cx="996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1800" i="0">
                <a:solidFill>
                  <a:srgbClr val="336600"/>
                </a:solidFill>
                <a:latin typeface="Arial" charset="0"/>
              </a:rPr>
              <a:t>GENUS</a:t>
            </a:r>
          </a:p>
        </p:txBody>
      </p:sp>
      <p:sp>
        <p:nvSpPr>
          <p:cNvPr id="21528" name="Line 32"/>
          <p:cNvSpPr>
            <a:spLocks noChangeShapeType="1"/>
          </p:cNvSpPr>
          <p:nvPr/>
        </p:nvSpPr>
        <p:spPr bwMode="auto">
          <a:xfrm flipV="1">
            <a:off x="873125" y="1676400"/>
            <a:ext cx="0" cy="4495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29" name="Text Box 33"/>
          <p:cNvSpPr txBox="1">
            <a:spLocks noChangeArrowheads="1"/>
          </p:cNvSpPr>
          <p:nvPr/>
        </p:nvSpPr>
        <p:spPr bwMode="auto">
          <a:xfrm rot="10800000">
            <a:off x="490538" y="3856038"/>
            <a:ext cx="458787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>
            <a:lvl1pPr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1800" i="0">
                <a:latin typeface="Arial" charset="0"/>
              </a:rPr>
              <a:t>TIME</a:t>
            </a:r>
          </a:p>
        </p:txBody>
      </p:sp>
      <p:sp>
        <p:nvSpPr>
          <p:cNvPr id="21530" name="Arc 25"/>
          <p:cNvSpPr>
            <a:spLocks/>
          </p:cNvSpPr>
          <p:nvPr/>
        </p:nvSpPr>
        <p:spPr bwMode="auto">
          <a:xfrm rot="179398" flipV="1">
            <a:off x="1524000" y="1771650"/>
            <a:ext cx="763588" cy="1295400"/>
          </a:xfrm>
          <a:custGeom>
            <a:avLst/>
            <a:gdLst>
              <a:gd name="T0" fmla="*/ 336766 w 19561"/>
              <a:gd name="T1" fmla="*/ 0 h 21599"/>
              <a:gd name="T2" fmla="*/ 29807609 w 19561"/>
              <a:gd name="T3" fmla="*/ 44743088 h 21599"/>
              <a:gd name="T4" fmla="*/ 0 w 19561"/>
              <a:gd name="T5" fmla="*/ 77691614 h 2159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9561" h="21599" fill="none" extrusionOk="0">
                <a:moveTo>
                  <a:pt x="220" y="0"/>
                </a:moveTo>
                <a:cubicBezTo>
                  <a:pt x="8522" y="85"/>
                  <a:pt x="16040" y="4920"/>
                  <a:pt x="19561" y="12438"/>
                </a:cubicBezTo>
              </a:path>
              <a:path w="19561" h="21599" stroke="0" extrusionOk="0">
                <a:moveTo>
                  <a:pt x="220" y="0"/>
                </a:moveTo>
                <a:cubicBezTo>
                  <a:pt x="8522" y="85"/>
                  <a:pt x="16040" y="4920"/>
                  <a:pt x="19561" y="12438"/>
                </a:cubicBezTo>
                <a:lnTo>
                  <a:pt x="0" y="21599"/>
                </a:lnTo>
                <a:lnTo>
                  <a:pt x="220" y="0"/>
                </a:lnTo>
                <a:close/>
              </a:path>
            </a:pathLst>
          </a:custGeom>
          <a:noFill/>
          <a:ln w="28575">
            <a:solidFill>
              <a:srgbClr val="33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31" name="Arc 25"/>
          <p:cNvSpPr>
            <a:spLocks/>
          </p:cNvSpPr>
          <p:nvPr/>
        </p:nvSpPr>
        <p:spPr bwMode="auto">
          <a:xfrm rot="6206617" flipV="1">
            <a:off x="6628606" y="1654969"/>
            <a:ext cx="763588" cy="1295400"/>
          </a:xfrm>
          <a:custGeom>
            <a:avLst/>
            <a:gdLst>
              <a:gd name="T0" fmla="*/ 336766 w 19561"/>
              <a:gd name="T1" fmla="*/ 0 h 21599"/>
              <a:gd name="T2" fmla="*/ 29807609 w 19561"/>
              <a:gd name="T3" fmla="*/ 44743088 h 21599"/>
              <a:gd name="T4" fmla="*/ 0 w 19561"/>
              <a:gd name="T5" fmla="*/ 77691614 h 2159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9561" h="21599" fill="none" extrusionOk="0">
                <a:moveTo>
                  <a:pt x="220" y="0"/>
                </a:moveTo>
                <a:cubicBezTo>
                  <a:pt x="8522" y="85"/>
                  <a:pt x="16040" y="4920"/>
                  <a:pt x="19561" y="12438"/>
                </a:cubicBezTo>
              </a:path>
              <a:path w="19561" h="21599" stroke="0" extrusionOk="0">
                <a:moveTo>
                  <a:pt x="220" y="0"/>
                </a:moveTo>
                <a:cubicBezTo>
                  <a:pt x="8522" y="85"/>
                  <a:pt x="16040" y="4920"/>
                  <a:pt x="19561" y="12438"/>
                </a:cubicBezTo>
                <a:lnTo>
                  <a:pt x="0" y="21599"/>
                </a:lnTo>
                <a:lnTo>
                  <a:pt x="220" y="0"/>
                </a:lnTo>
                <a:close/>
              </a:path>
            </a:pathLst>
          </a:custGeom>
          <a:noFill/>
          <a:ln w="28575">
            <a:solidFill>
              <a:srgbClr val="33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32" name="Arc 25"/>
          <p:cNvSpPr>
            <a:spLocks/>
          </p:cNvSpPr>
          <p:nvPr/>
        </p:nvSpPr>
        <p:spPr bwMode="auto">
          <a:xfrm rot="20767527" flipV="1">
            <a:off x="3190875" y="1452563"/>
            <a:ext cx="763588" cy="1295400"/>
          </a:xfrm>
          <a:custGeom>
            <a:avLst/>
            <a:gdLst>
              <a:gd name="T0" fmla="*/ 336766 w 19561"/>
              <a:gd name="T1" fmla="*/ 0 h 21599"/>
              <a:gd name="T2" fmla="*/ 29807609 w 19561"/>
              <a:gd name="T3" fmla="*/ 44743088 h 21599"/>
              <a:gd name="T4" fmla="*/ 0 w 19561"/>
              <a:gd name="T5" fmla="*/ 77691614 h 2159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9561" h="21599" fill="none" extrusionOk="0">
                <a:moveTo>
                  <a:pt x="220" y="0"/>
                </a:moveTo>
                <a:cubicBezTo>
                  <a:pt x="8522" y="85"/>
                  <a:pt x="16040" y="4920"/>
                  <a:pt x="19561" y="12438"/>
                </a:cubicBezTo>
              </a:path>
              <a:path w="19561" h="21599" stroke="0" extrusionOk="0">
                <a:moveTo>
                  <a:pt x="220" y="0"/>
                </a:moveTo>
                <a:cubicBezTo>
                  <a:pt x="8522" y="85"/>
                  <a:pt x="16040" y="4920"/>
                  <a:pt x="19561" y="12438"/>
                </a:cubicBezTo>
                <a:lnTo>
                  <a:pt x="0" y="21599"/>
                </a:lnTo>
                <a:lnTo>
                  <a:pt x="220" y="0"/>
                </a:lnTo>
                <a:close/>
              </a:path>
            </a:pathLst>
          </a:custGeom>
          <a:noFill/>
          <a:ln w="28575">
            <a:solidFill>
              <a:srgbClr val="33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33" name="Arc 25"/>
          <p:cNvSpPr>
            <a:spLocks/>
          </p:cNvSpPr>
          <p:nvPr/>
        </p:nvSpPr>
        <p:spPr bwMode="auto">
          <a:xfrm rot="2015209" flipV="1">
            <a:off x="3902075" y="1241425"/>
            <a:ext cx="763588" cy="1295400"/>
          </a:xfrm>
          <a:custGeom>
            <a:avLst/>
            <a:gdLst>
              <a:gd name="T0" fmla="*/ 336766 w 19561"/>
              <a:gd name="T1" fmla="*/ 0 h 21599"/>
              <a:gd name="T2" fmla="*/ 29807609 w 19561"/>
              <a:gd name="T3" fmla="*/ 44743088 h 21599"/>
              <a:gd name="T4" fmla="*/ 0 w 19561"/>
              <a:gd name="T5" fmla="*/ 77691614 h 2159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9561" h="21599" fill="none" extrusionOk="0">
                <a:moveTo>
                  <a:pt x="220" y="0"/>
                </a:moveTo>
                <a:cubicBezTo>
                  <a:pt x="8522" y="85"/>
                  <a:pt x="16040" y="4920"/>
                  <a:pt x="19561" y="12438"/>
                </a:cubicBezTo>
              </a:path>
              <a:path w="19561" h="21599" stroke="0" extrusionOk="0">
                <a:moveTo>
                  <a:pt x="220" y="0"/>
                </a:moveTo>
                <a:cubicBezTo>
                  <a:pt x="8522" y="85"/>
                  <a:pt x="16040" y="4920"/>
                  <a:pt x="19561" y="12438"/>
                </a:cubicBezTo>
                <a:lnTo>
                  <a:pt x="0" y="21599"/>
                </a:lnTo>
                <a:lnTo>
                  <a:pt x="220" y="0"/>
                </a:lnTo>
                <a:close/>
              </a:path>
            </a:pathLst>
          </a:custGeom>
          <a:noFill/>
          <a:ln w="28575">
            <a:solidFill>
              <a:srgbClr val="33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34" name="Arc 25"/>
          <p:cNvSpPr>
            <a:spLocks/>
          </p:cNvSpPr>
          <p:nvPr/>
        </p:nvSpPr>
        <p:spPr bwMode="auto">
          <a:xfrm rot="5149419" flipV="1">
            <a:off x="4599781" y="1581944"/>
            <a:ext cx="763588" cy="1295400"/>
          </a:xfrm>
          <a:custGeom>
            <a:avLst/>
            <a:gdLst>
              <a:gd name="T0" fmla="*/ 336766 w 19561"/>
              <a:gd name="T1" fmla="*/ 0 h 21599"/>
              <a:gd name="T2" fmla="*/ 29807609 w 19561"/>
              <a:gd name="T3" fmla="*/ 44743088 h 21599"/>
              <a:gd name="T4" fmla="*/ 0 w 19561"/>
              <a:gd name="T5" fmla="*/ 77691614 h 2159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9561" h="21599" fill="none" extrusionOk="0">
                <a:moveTo>
                  <a:pt x="220" y="0"/>
                </a:moveTo>
                <a:cubicBezTo>
                  <a:pt x="8522" y="85"/>
                  <a:pt x="16040" y="4920"/>
                  <a:pt x="19561" y="12438"/>
                </a:cubicBezTo>
              </a:path>
              <a:path w="19561" h="21599" stroke="0" extrusionOk="0">
                <a:moveTo>
                  <a:pt x="220" y="0"/>
                </a:moveTo>
                <a:cubicBezTo>
                  <a:pt x="8522" y="85"/>
                  <a:pt x="16040" y="4920"/>
                  <a:pt x="19561" y="12438"/>
                </a:cubicBezTo>
                <a:lnTo>
                  <a:pt x="0" y="21599"/>
                </a:lnTo>
                <a:lnTo>
                  <a:pt x="220" y="0"/>
                </a:lnTo>
                <a:close/>
              </a:path>
            </a:pathLst>
          </a:custGeom>
          <a:noFill/>
          <a:ln w="28575">
            <a:solidFill>
              <a:srgbClr val="33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35" name="Arc 25"/>
          <p:cNvSpPr>
            <a:spLocks/>
          </p:cNvSpPr>
          <p:nvPr/>
        </p:nvSpPr>
        <p:spPr bwMode="auto">
          <a:xfrm rot="19245555" flipV="1">
            <a:off x="1176338" y="2344738"/>
            <a:ext cx="766762" cy="1295400"/>
          </a:xfrm>
          <a:custGeom>
            <a:avLst/>
            <a:gdLst>
              <a:gd name="T0" fmla="*/ 338040 w 19561"/>
              <a:gd name="T1" fmla="*/ 0 h 21599"/>
              <a:gd name="T2" fmla="*/ 29920423 w 19561"/>
              <a:gd name="T3" fmla="*/ 44743088 h 21599"/>
              <a:gd name="T4" fmla="*/ 0 w 19561"/>
              <a:gd name="T5" fmla="*/ 77691614 h 2159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9561" h="21599" fill="none" extrusionOk="0">
                <a:moveTo>
                  <a:pt x="220" y="0"/>
                </a:moveTo>
                <a:cubicBezTo>
                  <a:pt x="8522" y="85"/>
                  <a:pt x="16040" y="4920"/>
                  <a:pt x="19561" y="12438"/>
                </a:cubicBezTo>
              </a:path>
              <a:path w="19561" h="21599" stroke="0" extrusionOk="0">
                <a:moveTo>
                  <a:pt x="220" y="0"/>
                </a:moveTo>
                <a:cubicBezTo>
                  <a:pt x="8522" y="85"/>
                  <a:pt x="16040" y="4920"/>
                  <a:pt x="19561" y="12438"/>
                </a:cubicBezTo>
                <a:lnTo>
                  <a:pt x="0" y="21599"/>
                </a:lnTo>
                <a:lnTo>
                  <a:pt x="220" y="0"/>
                </a:lnTo>
                <a:close/>
              </a:path>
            </a:pathLst>
          </a:custGeom>
          <a:noFill/>
          <a:ln w="28575">
            <a:solidFill>
              <a:srgbClr val="33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36" name="Arc 25"/>
          <p:cNvSpPr>
            <a:spLocks/>
          </p:cNvSpPr>
          <p:nvPr/>
        </p:nvSpPr>
        <p:spPr bwMode="auto">
          <a:xfrm rot="3148099" flipV="1">
            <a:off x="2339181" y="1770857"/>
            <a:ext cx="763587" cy="1295400"/>
          </a:xfrm>
          <a:custGeom>
            <a:avLst/>
            <a:gdLst>
              <a:gd name="T0" fmla="*/ 336766 w 19561"/>
              <a:gd name="T1" fmla="*/ 0 h 21599"/>
              <a:gd name="T2" fmla="*/ 29807609 w 19561"/>
              <a:gd name="T3" fmla="*/ 44743088 h 21599"/>
              <a:gd name="T4" fmla="*/ 0 w 19561"/>
              <a:gd name="T5" fmla="*/ 77691614 h 2159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9561" h="21599" fill="none" extrusionOk="0">
                <a:moveTo>
                  <a:pt x="220" y="0"/>
                </a:moveTo>
                <a:cubicBezTo>
                  <a:pt x="8522" y="85"/>
                  <a:pt x="16040" y="4920"/>
                  <a:pt x="19561" y="12438"/>
                </a:cubicBezTo>
              </a:path>
              <a:path w="19561" h="21599" stroke="0" extrusionOk="0">
                <a:moveTo>
                  <a:pt x="220" y="0"/>
                </a:moveTo>
                <a:cubicBezTo>
                  <a:pt x="8522" y="85"/>
                  <a:pt x="16040" y="4920"/>
                  <a:pt x="19561" y="12438"/>
                </a:cubicBezTo>
                <a:lnTo>
                  <a:pt x="0" y="21599"/>
                </a:lnTo>
                <a:lnTo>
                  <a:pt x="220" y="0"/>
                </a:lnTo>
                <a:close/>
              </a:path>
            </a:pathLst>
          </a:custGeom>
          <a:noFill/>
          <a:ln w="28575">
            <a:solidFill>
              <a:srgbClr val="33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37" name="Arc 26"/>
          <p:cNvSpPr>
            <a:spLocks/>
          </p:cNvSpPr>
          <p:nvPr/>
        </p:nvSpPr>
        <p:spPr bwMode="auto">
          <a:xfrm rot="179398" flipV="1">
            <a:off x="2125663" y="2514600"/>
            <a:ext cx="763587" cy="1295400"/>
          </a:xfrm>
          <a:custGeom>
            <a:avLst/>
            <a:gdLst>
              <a:gd name="T0" fmla="*/ 336766 w 19561"/>
              <a:gd name="T1" fmla="*/ 0 h 21599"/>
              <a:gd name="T2" fmla="*/ 29807609 w 19561"/>
              <a:gd name="T3" fmla="*/ 44743088 h 21599"/>
              <a:gd name="T4" fmla="*/ 0 w 19561"/>
              <a:gd name="T5" fmla="*/ 77691614 h 2159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9561" h="21599" fill="none" extrusionOk="0">
                <a:moveTo>
                  <a:pt x="220" y="0"/>
                </a:moveTo>
                <a:cubicBezTo>
                  <a:pt x="8522" y="85"/>
                  <a:pt x="16040" y="4920"/>
                  <a:pt x="19561" y="12438"/>
                </a:cubicBezTo>
              </a:path>
              <a:path w="19561" h="21599" stroke="0" extrusionOk="0">
                <a:moveTo>
                  <a:pt x="220" y="0"/>
                </a:moveTo>
                <a:cubicBezTo>
                  <a:pt x="8522" y="85"/>
                  <a:pt x="16040" y="4920"/>
                  <a:pt x="19561" y="12438"/>
                </a:cubicBezTo>
                <a:lnTo>
                  <a:pt x="0" y="21599"/>
                </a:lnTo>
                <a:lnTo>
                  <a:pt x="220" y="0"/>
                </a:lnTo>
                <a:close/>
              </a:path>
            </a:pathLst>
          </a:custGeom>
          <a:noFill/>
          <a:ln w="28575">
            <a:solidFill>
              <a:srgbClr val="FF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6476</TotalTime>
  <Words>745</Words>
  <Application>Microsoft Office PowerPoint</Application>
  <PresentationFormat>On-screen Show (4:3)</PresentationFormat>
  <Paragraphs>137</Paragraphs>
  <Slides>18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Clarity</vt:lpstr>
      <vt:lpstr>Plant Classification and Nomenclature </vt:lpstr>
      <vt:lpstr>Elements of Understanding Biological Diversity</vt:lpstr>
      <vt:lpstr>Elements of Understanding Biological Diversity</vt:lpstr>
      <vt:lpstr>Description</vt:lpstr>
      <vt:lpstr>Classification</vt:lpstr>
      <vt:lpstr>Artificial taxonomy</vt:lpstr>
      <vt:lpstr>Single character taxonomy is bad taxonomy for biological systems.</vt:lpstr>
      <vt:lpstr>What makes a good classification?</vt:lpstr>
      <vt:lpstr>Hierarchical (nested) categories and phylogeny</vt:lpstr>
      <vt:lpstr>Principles of Biological Classification</vt:lpstr>
      <vt:lpstr>Naming and Nomenclature</vt:lpstr>
      <vt:lpstr>What about common names?</vt:lpstr>
      <vt:lpstr>Principles of Nomenclature</vt:lpstr>
      <vt:lpstr>PowerPoint Presentation</vt:lpstr>
      <vt:lpstr>Classification of Black Pepper</vt:lpstr>
      <vt:lpstr>PowerPoint Presentation</vt:lpstr>
      <vt:lpstr>Naming a New Species</vt:lpstr>
      <vt:lpstr>Botanical Types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Systematic Implications of DNA variation in subfamily Opuntioideae</dc:title>
  <dc:creator>Unknown User</dc:creator>
  <cp:lastModifiedBy>Noors</cp:lastModifiedBy>
  <cp:revision>424</cp:revision>
  <dcterms:created xsi:type="dcterms:W3CDTF">2002-04-04T12:24:26Z</dcterms:created>
  <dcterms:modified xsi:type="dcterms:W3CDTF">2020-03-30T16:01:18Z</dcterms:modified>
</cp:coreProperties>
</file>